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9" r:id="rId9"/>
    <p:sldId id="263" r:id="rId10"/>
    <p:sldId id="264" r:id="rId11"/>
    <p:sldId id="266" r:id="rId12"/>
    <p:sldId id="265" r:id="rId13"/>
    <p:sldId id="267" r:id="rId14"/>
    <p:sldId id="268" r:id="rId15"/>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973" autoAdjust="0"/>
    <p:restoredTop sz="94660"/>
  </p:normalViewPr>
  <p:slideViewPr>
    <p:cSldViewPr snapToGrid="0">
      <p:cViewPr varScale="1">
        <p:scale>
          <a:sx n="59" d="100"/>
          <a:sy n="59" d="100"/>
        </p:scale>
        <p:origin x="68"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C79DB55-4D1D-4FCA-BF5A-A739CE9BFC3B}" type="datetimeFigureOut">
              <a:rPr lang="ar-IQ" smtClean="0"/>
              <a:t>17/07/1446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D2658CA-4DEF-4C11-9745-11D26093DA30}" type="slidenum">
              <a:rPr lang="ar-IQ" smtClean="0"/>
              <a:t>‹#›</a:t>
            </a:fld>
            <a:endParaRPr lang="ar-IQ"/>
          </a:p>
        </p:txBody>
      </p:sp>
    </p:spTree>
    <p:extLst>
      <p:ext uri="{BB962C8B-B14F-4D97-AF65-F5344CB8AC3E}">
        <p14:creationId xmlns:p14="http://schemas.microsoft.com/office/powerpoint/2010/main" val="3215578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79DB55-4D1D-4FCA-BF5A-A739CE9BFC3B}" type="datetimeFigureOut">
              <a:rPr lang="ar-IQ" smtClean="0"/>
              <a:t>17/07/1446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D2658CA-4DEF-4C11-9745-11D26093DA30}" type="slidenum">
              <a:rPr lang="ar-IQ" smtClean="0"/>
              <a:t>‹#›</a:t>
            </a:fld>
            <a:endParaRPr lang="ar-IQ"/>
          </a:p>
        </p:txBody>
      </p:sp>
    </p:spTree>
    <p:extLst>
      <p:ext uri="{BB962C8B-B14F-4D97-AF65-F5344CB8AC3E}">
        <p14:creationId xmlns:p14="http://schemas.microsoft.com/office/powerpoint/2010/main" val="3363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79DB55-4D1D-4FCA-BF5A-A739CE9BFC3B}" type="datetimeFigureOut">
              <a:rPr lang="ar-IQ" smtClean="0"/>
              <a:t>17/07/1446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D2658CA-4DEF-4C11-9745-11D26093DA30}" type="slidenum">
              <a:rPr lang="ar-IQ" smtClean="0"/>
              <a:t>‹#›</a:t>
            </a:fld>
            <a:endParaRPr lang="ar-IQ"/>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11569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79DB55-4D1D-4FCA-BF5A-A739CE9BFC3B}" type="datetimeFigureOut">
              <a:rPr lang="ar-IQ" smtClean="0"/>
              <a:t>17/07/1446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D2658CA-4DEF-4C11-9745-11D26093DA30}" type="slidenum">
              <a:rPr lang="ar-IQ" smtClean="0"/>
              <a:t>‹#›</a:t>
            </a:fld>
            <a:endParaRPr lang="ar-IQ"/>
          </a:p>
        </p:txBody>
      </p:sp>
    </p:spTree>
    <p:extLst>
      <p:ext uri="{BB962C8B-B14F-4D97-AF65-F5344CB8AC3E}">
        <p14:creationId xmlns:p14="http://schemas.microsoft.com/office/powerpoint/2010/main" val="12638473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79DB55-4D1D-4FCA-BF5A-A739CE9BFC3B}" type="datetimeFigureOut">
              <a:rPr lang="ar-IQ" smtClean="0"/>
              <a:t>17/07/1446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D2658CA-4DEF-4C11-9745-11D26093DA30}" type="slidenum">
              <a:rPr lang="ar-IQ" smtClean="0"/>
              <a:t>‹#›</a:t>
            </a:fld>
            <a:endParaRPr lang="ar-IQ"/>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790880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79DB55-4D1D-4FCA-BF5A-A739CE9BFC3B}" type="datetimeFigureOut">
              <a:rPr lang="ar-IQ" smtClean="0"/>
              <a:t>17/07/1446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D2658CA-4DEF-4C11-9745-11D26093DA30}" type="slidenum">
              <a:rPr lang="ar-IQ" smtClean="0"/>
              <a:t>‹#›</a:t>
            </a:fld>
            <a:endParaRPr lang="ar-IQ"/>
          </a:p>
        </p:txBody>
      </p:sp>
    </p:spTree>
    <p:extLst>
      <p:ext uri="{BB962C8B-B14F-4D97-AF65-F5344CB8AC3E}">
        <p14:creationId xmlns:p14="http://schemas.microsoft.com/office/powerpoint/2010/main" val="29527265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79DB55-4D1D-4FCA-BF5A-A739CE9BFC3B}" type="datetimeFigureOut">
              <a:rPr lang="ar-IQ" smtClean="0"/>
              <a:t>17/07/1446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D2658CA-4DEF-4C11-9745-11D26093DA30}" type="slidenum">
              <a:rPr lang="ar-IQ" smtClean="0"/>
              <a:t>‹#›</a:t>
            </a:fld>
            <a:endParaRPr lang="ar-IQ"/>
          </a:p>
        </p:txBody>
      </p:sp>
    </p:spTree>
    <p:extLst>
      <p:ext uri="{BB962C8B-B14F-4D97-AF65-F5344CB8AC3E}">
        <p14:creationId xmlns:p14="http://schemas.microsoft.com/office/powerpoint/2010/main" val="5333616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79DB55-4D1D-4FCA-BF5A-A739CE9BFC3B}" type="datetimeFigureOut">
              <a:rPr lang="ar-IQ" smtClean="0"/>
              <a:t>17/07/1446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D2658CA-4DEF-4C11-9745-11D26093DA30}" type="slidenum">
              <a:rPr lang="ar-IQ" smtClean="0"/>
              <a:t>‹#›</a:t>
            </a:fld>
            <a:endParaRPr lang="ar-IQ"/>
          </a:p>
        </p:txBody>
      </p:sp>
    </p:spTree>
    <p:extLst>
      <p:ext uri="{BB962C8B-B14F-4D97-AF65-F5344CB8AC3E}">
        <p14:creationId xmlns:p14="http://schemas.microsoft.com/office/powerpoint/2010/main" val="3730225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79DB55-4D1D-4FCA-BF5A-A739CE9BFC3B}" type="datetimeFigureOut">
              <a:rPr lang="ar-IQ" smtClean="0"/>
              <a:t>17/07/1446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D2658CA-4DEF-4C11-9745-11D26093DA30}" type="slidenum">
              <a:rPr lang="ar-IQ" smtClean="0"/>
              <a:t>‹#›</a:t>
            </a:fld>
            <a:endParaRPr lang="ar-IQ"/>
          </a:p>
        </p:txBody>
      </p:sp>
    </p:spTree>
    <p:extLst>
      <p:ext uri="{BB962C8B-B14F-4D97-AF65-F5344CB8AC3E}">
        <p14:creationId xmlns:p14="http://schemas.microsoft.com/office/powerpoint/2010/main" val="3498075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79DB55-4D1D-4FCA-BF5A-A739CE9BFC3B}" type="datetimeFigureOut">
              <a:rPr lang="ar-IQ" smtClean="0"/>
              <a:t>17/07/1446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D2658CA-4DEF-4C11-9745-11D26093DA30}" type="slidenum">
              <a:rPr lang="ar-IQ" smtClean="0"/>
              <a:t>‹#›</a:t>
            </a:fld>
            <a:endParaRPr lang="ar-IQ"/>
          </a:p>
        </p:txBody>
      </p:sp>
    </p:spTree>
    <p:extLst>
      <p:ext uri="{BB962C8B-B14F-4D97-AF65-F5344CB8AC3E}">
        <p14:creationId xmlns:p14="http://schemas.microsoft.com/office/powerpoint/2010/main" val="964834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C79DB55-4D1D-4FCA-BF5A-A739CE9BFC3B}" type="datetimeFigureOut">
              <a:rPr lang="ar-IQ" smtClean="0"/>
              <a:t>17/07/1446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D2658CA-4DEF-4C11-9745-11D26093DA30}" type="slidenum">
              <a:rPr lang="ar-IQ" smtClean="0"/>
              <a:t>‹#›</a:t>
            </a:fld>
            <a:endParaRPr lang="ar-IQ"/>
          </a:p>
        </p:txBody>
      </p:sp>
    </p:spTree>
    <p:extLst>
      <p:ext uri="{BB962C8B-B14F-4D97-AF65-F5344CB8AC3E}">
        <p14:creationId xmlns:p14="http://schemas.microsoft.com/office/powerpoint/2010/main" val="1028412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C79DB55-4D1D-4FCA-BF5A-A739CE9BFC3B}" type="datetimeFigureOut">
              <a:rPr lang="ar-IQ" smtClean="0"/>
              <a:t>17/07/1446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D2658CA-4DEF-4C11-9745-11D26093DA30}" type="slidenum">
              <a:rPr lang="ar-IQ" smtClean="0"/>
              <a:t>‹#›</a:t>
            </a:fld>
            <a:endParaRPr lang="ar-IQ"/>
          </a:p>
        </p:txBody>
      </p:sp>
    </p:spTree>
    <p:extLst>
      <p:ext uri="{BB962C8B-B14F-4D97-AF65-F5344CB8AC3E}">
        <p14:creationId xmlns:p14="http://schemas.microsoft.com/office/powerpoint/2010/main" val="2768254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C79DB55-4D1D-4FCA-BF5A-A739CE9BFC3B}" type="datetimeFigureOut">
              <a:rPr lang="ar-IQ" smtClean="0"/>
              <a:t>17/07/1446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D2658CA-4DEF-4C11-9745-11D26093DA30}" type="slidenum">
              <a:rPr lang="ar-IQ" smtClean="0"/>
              <a:t>‹#›</a:t>
            </a:fld>
            <a:endParaRPr lang="ar-IQ"/>
          </a:p>
        </p:txBody>
      </p:sp>
    </p:spTree>
    <p:extLst>
      <p:ext uri="{BB962C8B-B14F-4D97-AF65-F5344CB8AC3E}">
        <p14:creationId xmlns:p14="http://schemas.microsoft.com/office/powerpoint/2010/main" val="224527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79DB55-4D1D-4FCA-BF5A-A739CE9BFC3B}" type="datetimeFigureOut">
              <a:rPr lang="ar-IQ" smtClean="0"/>
              <a:t>17/07/1446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D2658CA-4DEF-4C11-9745-11D26093DA30}" type="slidenum">
              <a:rPr lang="ar-IQ" smtClean="0"/>
              <a:t>‹#›</a:t>
            </a:fld>
            <a:endParaRPr lang="ar-IQ"/>
          </a:p>
        </p:txBody>
      </p:sp>
    </p:spTree>
    <p:extLst>
      <p:ext uri="{BB962C8B-B14F-4D97-AF65-F5344CB8AC3E}">
        <p14:creationId xmlns:p14="http://schemas.microsoft.com/office/powerpoint/2010/main" val="2824026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79DB55-4D1D-4FCA-BF5A-A739CE9BFC3B}" type="datetimeFigureOut">
              <a:rPr lang="ar-IQ" smtClean="0"/>
              <a:t>17/07/1446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D2658CA-4DEF-4C11-9745-11D26093DA30}" type="slidenum">
              <a:rPr lang="ar-IQ" smtClean="0"/>
              <a:t>‹#›</a:t>
            </a:fld>
            <a:endParaRPr lang="ar-IQ"/>
          </a:p>
        </p:txBody>
      </p:sp>
    </p:spTree>
    <p:extLst>
      <p:ext uri="{BB962C8B-B14F-4D97-AF65-F5344CB8AC3E}">
        <p14:creationId xmlns:p14="http://schemas.microsoft.com/office/powerpoint/2010/main" val="4074961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79DB55-4D1D-4FCA-BF5A-A739CE9BFC3B}" type="datetimeFigureOut">
              <a:rPr lang="ar-IQ" smtClean="0"/>
              <a:t>17/07/1446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D2658CA-4DEF-4C11-9745-11D26093DA30}" type="slidenum">
              <a:rPr lang="ar-IQ" smtClean="0"/>
              <a:t>‹#›</a:t>
            </a:fld>
            <a:endParaRPr lang="ar-IQ"/>
          </a:p>
        </p:txBody>
      </p:sp>
    </p:spTree>
    <p:extLst>
      <p:ext uri="{BB962C8B-B14F-4D97-AF65-F5344CB8AC3E}">
        <p14:creationId xmlns:p14="http://schemas.microsoft.com/office/powerpoint/2010/main" val="134077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C79DB55-4D1D-4FCA-BF5A-A739CE9BFC3B}" type="datetimeFigureOut">
              <a:rPr lang="ar-IQ" smtClean="0"/>
              <a:t>17/07/1446</a:t>
            </a:fld>
            <a:endParaRPr lang="ar-IQ"/>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D2658CA-4DEF-4C11-9745-11D26093DA30}" type="slidenum">
              <a:rPr lang="ar-IQ" smtClean="0"/>
              <a:t>‹#›</a:t>
            </a:fld>
            <a:endParaRPr lang="ar-IQ"/>
          </a:p>
        </p:txBody>
      </p:sp>
    </p:spTree>
    <p:extLst>
      <p:ext uri="{BB962C8B-B14F-4D97-AF65-F5344CB8AC3E}">
        <p14:creationId xmlns:p14="http://schemas.microsoft.com/office/powerpoint/2010/main" val="38809061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7.xml"/><Relationship Id="rId5" Type="http://schemas.openxmlformats.org/officeDocument/2006/relationships/image" Target="../media/image14.jpg"/><Relationship Id="rId4" Type="http://schemas.openxmlformats.org/officeDocument/2006/relationships/image" Target="../media/image13.jpg"/></Relationships>
</file>

<file path=ppt/slides/_rels/slide12.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6.jpg"/><Relationship Id="rId1" Type="http://schemas.openxmlformats.org/officeDocument/2006/relationships/slideLayout" Target="../slideLayouts/slideLayout7.xml"/><Relationship Id="rId4" Type="http://schemas.openxmlformats.org/officeDocument/2006/relationships/image" Target="../media/image18.jpg"/></Relationships>
</file>

<file path=ppt/slides/_rels/slide14.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7.xml"/><Relationship Id="rId4" Type="http://schemas.openxmlformats.org/officeDocument/2006/relationships/image" Target="../media/image7.jpg"/></Relationships>
</file>

<file path=ppt/slides/_rels/slide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404534"/>
            <a:ext cx="8579468" cy="1646302"/>
          </a:xfrm>
        </p:spPr>
        <p:txBody>
          <a:bodyPr/>
          <a:lstStyle/>
          <a:p>
            <a:r>
              <a:rPr lang="en-US" b="1" dirty="0" smtClean="0">
                <a:latin typeface="Bell MT" panose="02020503060305020303" pitchFamily="18" charset="0"/>
              </a:rPr>
              <a:t>Animal Housing</a:t>
            </a:r>
            <a:endParaRPr lang="ar-IQ" b="1" dirty="0">
              <a:latin typeface="Bell MT" panose="02020503060305020303" pitchFamily="18" charset="0"/>
            </a:endParaRPr>
          </a:p>
        </p:txBody>
      </p:sp>
      <p:sp>
        <p:nvSpPr>
          <p:cNvPr id="3" name="Subtitle 2"/>
          <p:cNvSpPr>
            <a:spLocks noGrp="1"/>
          </p:cNvSpPr>
          <p:nvPr>
            <p:ph type="subTitle" idx="1"/>
          </p:nvPr>
        </p:nvSpPr>
        <p:spPr>
          <a:xfrm>
            <a:off x="1507067" y="4050836"/>
            <a:ext cx="7766936" cy="1096899"/>
          </a:xfrm>
        </p:spPr>
        <p:txBody>
          <a:bodyPr>
            <a:noAutofit/>
          </a:bodyPr>
          <a:lstStyle/>
          <a:p>
            <a:r>
              <a:rPr lang="en-US" sz="2400" dirty="0" smtClean="0">
                <a:latin typeface="Andalus" panose="02020603050405020304" pitchFamily="18" charset="-78"/>
                <a:cs typeface="Andalus" panose="02020603050405020304" pitchFamily="18" charset="-78"/>
              </a:rPr>
              <a:t>By                  </a:t>
            </a:r>
          </a:p>
          <a:p>
            <a:r>
              <a:rPr lang="en-US" sz="2400" i="1" dirty="0" err="1" smtClean="0">
                <a:latin typeface="Andalus" panose="02020603050405020304" pitchFamily="18" charset="-78"/>
                <a:cs typeface="Andalus" panose="02020603050405020304" pitchFamily="18" charset="-78"/>
              </a:rPr>
              <a:t>Dr.Magareb.m</a:t>
            </a:r>
            <a:r>
              <a:rPr lang="en-US" sz="2400" i="1" dirty="0" smtClean="0">
                <a:latin typeface="Andalus" panose="02020603050405020304" pitchFamily="18" charset="-78"/>
                <a:cs typeface="Andalus" panose="02020603050405020304" pitchFamily="18" charset="-78"/>
              </a:rPr>
              <a:t>         </a:t>
            </a:r>
            <a:endParaRPr lang="en-US" sz="2400" i="1" dirty="0" smtClean="0">
              <a:latin typeface="Andalus" panose="02020603050405020304" pitchFamily="18" charset="-78"/>
              <a:cs typeface="Andalus" panose="02020603050405020304" pitchFamily="18" charset="-78"/>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516582" cy="6858000"/>
          </a:xfrm>
          <a:prstGeom prst="rect">
            <a:avLst/>
          </a:prstGeom>
        </p:spPr>
      </p:pic>
    </p:spTree>
    <p:extLst>
      <p:ext uri="{BB962C8B-B14F-4D97-AF65-F5344CB8AC3E}">
        <p14:creationId xmlns:p14="http://schemas.microsoft.com/office/powerpoint/2010/main" val="1214894336"/>
      </p:ext>
    </p:extLst>
  </p:cSld>
  <p:clrMapOvr>
    <a:masterClrMapping/>
  </p:clrMapOvr>
  <p:transition spd="med">
    <p:pull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2541" y="126609"/>
            <a:ext cx="11732455" cy="2774927"/>
          </a:xfrm>
          <a:prstGeom prst="rect">
            <a:avLst/>
          </a:prstGeom>
        </p:spPr>
        <p:txBody>
          <a:bodyPr wrap="square">
            <a:spAutoFit/>
          </a:bodyPr>
          <a:lstStyle/>
          <a:p>
            <a:pPr algn="l">
              <a:lnSpc>
                <a:spcPct val="107000"/>
              </a:lnSpc>
              <a:spcAft>
                <a:spcPts val="800"/>
              </a:spcAft>
            </a:pPr>
            <a:r>
              <a:rPr lang="ar-IQ" dirty="0">
                <a:latin typeface="Calibri" panose="020F0502020204030204" pitchFamily="34" charset="0"/>
                <a:ea typeface="Calibri" panose="020F0502020204030204" pitchFamily="34" charset="0"/>
              </a:rPr>
              <a:t> </a:t>
            </a:r>
            <a:r>
              <a:rPr lang="en-US" sz="2400" b="1" dirty="0" smtClean="0">
                <a:latin typeface="Bell MT" panose="02020503060305020303" pitchFamily="18" charset="0"/>
                <a:ea typeface="Calibri" panose="020F0502020204030204" pitchFamily="34" charset="0"/>
                <a:cs typeface="Arial" panose="020B0604020202020204" pitchFamily="34" charset="0"/>
              </a:rPr>
              <a:t>Flooring</a:t>
            </a:r>
            <a:r>
              <a:rPr lang="en-US" sz="2400" dirty="0" smtClean="0">
                <a:latin typeface="Bell MT" panose="02020503060305020303" pitchFamily="18" charset="0"/>
                <a:ea typeface="Calibri" panose="020F0502020204030204" pitchFamily="34" charset="0"/>
                <a:cs typeface="Arial" panose="020B0604020202020204" pitchFamily="34" charset="0"/>
              </a:rPr>
              <a:t> </a:t>
            </a:r>
          </a:p>
          <a:p>
            <a:pPr algn="l">
              <a:lnSpc>
                <a:spcPct val="107000"/>
              </a:lnSpc>
              <a:spcAft>
                <a:spcPts val="800"/>
              </a:spcAft>
            </a:pPr>
            <a:r>
              <a:rPr lang="en-US" sz="2400" dirty="0" smtClean="0">
                <a:latin typeface="Bell MT" panose="02020503060305020303" pitchFamily="18" charset="0"/>
                <a:ea typeface="Calibri" panose="020F0502020204030204" pitchFamily="34" charset="0"/>
                <a:cs typeface="Arial" panose="020B0604020202020204" pitchFamily="34" charset="0"/>
              </a:rPr>
              <a:t>1-The </a:t>
            </a:r>
            <a:r>
              <a:rPr lang="en-US" sz="2400" dirty="0">
                <a:latin typeface="Bell MT" panose="02020503060305020303" pitchFamily="18" charset="0"/>
                <a:ea typeface="Calibri" panose="020F0502020204030204" pitchFamily="34" charset="0"/>
                <a:cs typeface="Arial" panose="020B0604020202020204" pitchFamily="34" charset="0"/>
              </a:rPr>
              <a:t>floor must be durable, wear-resistant, and long-lasting</a:t>
            </a:r>
            <a:r>
              <a:rPr lang="ar-IQ" sz="2400" dirty="0">
                <a:latin typeface="Bell MT" panose="02020503060305020303" pitchFamily="18" charset="0"/>
                <a:ea typeface="Calibri" panose="020F0502020204030204" pitchFamily="34" charset="0"/>
              </a:rPr>
              <a:t>.</a:t>
            </a:r>
            <a:endParaRPr lang="en-US" sz="2400" dirty="0">
              <a:latin typeface="Bell MT" panose="02020503060305020303" pitchFamily="18" charset="0"/>
              <a:ea typeface="Calibri" panose="020F0502020204030204" pitchFamily="34" charset="0"/>
              <a:cs typeface="Arial" panose="020B0604020202020204" pitchFamily="34" charset="0"/>
            </a:endParaRPr>
          </a:p>
          <a:p>
            <a:pPr algn="l">
              <a:lnSpc>
                <a:spcPct val="107000"/>
              </a:lnSpc>
              <a:spcAft>
                <a:spcPts val="800"/>
              </a:spcAft>
            </a:pPr>
            <a:r>
              <a:rPr lang="en-US" sz="2400" dirty="0" smtClean="0">
                <a:latin typeface="Bell MT" panose="02020503060305020303" pitchFamily="18" charset="0"/>
                <a:ea typeface="Calibri" panose="020F0502020204030204" pitchFamily="34" charset="0"/>
                <a:cs typeface="Arial" panose="020B0604020202020204" pitchFamily="34" charset="0"/>
              </a:rPr>
              <a:t>It's </a:t>
            </a:r>
            <a:r>
              <a:rPr lang="en-US" sz="2400" dirty="0">
                <a:latin typeface="Bell MT" panose="02020503060305020303" pitchFamily="18" charset="0"/>
                <a:ea typeface="Calibri" panose="020F0502020204030204" pitchFamily="34" charset="0"/>
                <a:cs typeface="Arial" panose="020B0604020202020204" pitchFamily="34" charset="0"/>
              </a:rPr>
              <a:t>dry, impervious, and has the quality of not seeping water into the </a:t>
            </a:r>
            <a:r>
              <a:rPr lang="en-US" sz="2400" dirty="0" smtClean="0">
                <a:latin typeface="Bell MT" panose="02020503060305020303" pitchFamily="18" charset="0"/>
                <a:ea typeface="Calibri" panose="020F0502020204030204" pitchFamily="34" charset="0"/>
                <a:cs typeface="Arial" panose="020B0604020202020204" pitchFamily="34" charset="0"/>
              </a:rPr>
              <a:t>building</a:t>
            </a:r>
            <a:r>
              <a:rPr lang="ar-IQ" sz="2400" dirty="0" smtClean="0">
                <a:latin typeface="Bell MT" panose="02020503060305020303" pitchFamily="18" charset="0"/>
                <a:ea typeface="Calibri" panose="020F0502020204030204" pitchFamily="34" charset="0"/>
                <a:cs typeface="Arial" panose="020B0604020202020204" pitchFamily="34" charset="0"/>
              </a:rPr>
              <a:t> </a:t>
            </a:r>
            <a:r>
              <a:rPr lang="en-US" sz="2400" dirty="0" smtClean="0">
                <a:latin typeface="Bell MT" panose="02020503060305020303" pitchFamily="18" charset="0"/>
                <a:ea typeface="Calibri" panose="020F0502020204030204" pitchFamily="34" charset="0"/>
                <a:cs typeface="Arial" panose="020B0604020202020204" pitchFamily="34" charset="0"/>
              </a:rPr>
              <a:t>2-</a:t>
            </a:r>
            <a:r>
              <a:rPr lang="ar-IQ" sz="2400" dirty="0" smtClean="0">
                <a:latin typeface="Bell MT" panose="02020503060305020303" pitchFamily="18" charset="0"/>
                <a:ea typeface="Calibri" panose="020F0502020204030204" pitchFamily="34" charset="0"/>
              </a:rPr>
              <a:t>.</a:t>
            </a:r>
            <a:endParaRPr lang="en-US" sz="2400" dirty="0" smtClean="0">
              <a:latin typeface="Bell MT" panose="02020503060305020303" pitchFamily="18" charset="0"/>
              <a:ea typeface="Calibri" panose="020F0502020204030204" pitchFamily="34" charset="0"/>
              <a:cs typeface="Arial" panose="020B0604020202020204" pitchFamily="34" charset="0"/>
            </a:endParaRPr>
          </a:p>
          <a:p>
            <a:pPr algn="l">
              <a:lnSpc>
                <a:spcPct val="107000"/>
              </a:lnSpc>
              <a:spcAft>
                <a:spcPts val="800"/>
              </a:spcAft>
            </a:pPr>
            <a:r>
              <a:rPr lang="en-US" sz="2400" dirty="0" smtClean="0">
                <a:latin typeface="Bell MT" panose="02020503060305020303" pitchFamily="18" charset="0"/>
                <a:ea typeface="Calibri" panose="020F0502020204030204" pitchFamily="34" charset="0"/>
              </a:rPr>
              <a:t>  3-</a:t>
            </a:r>
            <a:r>
              <a:rPr lang="en-US" sz="2400" dirty="0" smtClean="0">
                <a:latin typeface="Bell MT" panose="02020503060305020303" pitchFamily="18" charset="0"/>
                <a:ea typeface="Calibri" panose="020F0502020204030204" pitchFamily="34" charset="0"/>
                <a:cs typeface="Arial" panose="020B0604020202020204" pitchFamily="34" charset="0"/>
              </a:rPr>
              <a:t>It should not be smooth to prevent the animals from slipping. The floor could be dirt, sand, or cement</a:t>
            </a:r>
            <a:r>
              <a:rPr lang="ar-IQ" dirty="0" smtClean="0">
                <a:latin typeface="Calibri" panose="020F0502020204030204" pitchFamily="34" charset="0"/>
                <a:ea typeface="Calibri" panose="020F0502020204030204" pitchFamily="34" charset="0"/>
              </a:rPr>
              <a:t>.</a:t>
            </a:r>
            <a:endParaRPr lang="en-US" dirty="0" smtClean="0">
              <a:latin typeface="Calibri" panose="020F0502020204030204" pitchFamily="34" charset="0"/>
              <a:ea typeface="Calibri" panose="020F0502020204030204" pitchFamily="34" charset="0"/>
              <a:cs typeface="Arial" panose="020B0604020202020204" pitchFamily="34" charset="0"/>
            </a:endParaRPr>
          </a:p>
          <a:p>
            <a:pPr algn="l">
              <a:lnSpc>
                <a:spcPct val="107000"/>
              </a:lnSpc>
              <a:spcAft>
                <a:spcPts val="800"/>
              </a:spcAft>
            </a:pPr>
            <a:r>
              <a:rPr lang="ar-IQ" dirty="0">
                <a:latin typeface="Calibri" panose="020F0502020204030204" pitchFamily="34" charset="0"/>
                <a:ea typeface="Calibri" panose="020F0502020204030204" pitchFamily="34" charset="0"/>
              </a:rPr>
              <a:t>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29268" y="3123028"/>
            <a:ext cx="4862732" cy="3734972"/>
          </a:xfrm>
          <a:prstGeom prst="rect">
            <a:avLst/>
          </a:prstGeom>
        </p:spPr>
      </p:pic>
    </p:spTree>
    <p:extLst>
      <p:ext uri="{BB962C8B-B14F-4D97-AF65-F5344CB8AC3E}">
        <p14:creationId xmlns:p14="http://schemas.microsoft.com/office/powerpoint/2010/main" val="221201182"/>
      </p:ext>
    </p:extLst>
  </p:cSld>
  <p:clrMapOvr>
    <a:masterClrMapping/>
  </p:clrMapOvr>
  <p:transition spd="med">
    <p:pull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1569660"/>
          </a:xfrm>
          <a:prstGeom prst="rect">
            <a:avLst/>
          </a:prstGeom>
        </p:spPr>
        <p:txBody>
          <a:bodyPr wrap="square">
            <a:spAutoFit/>
          </a:bodyPr>
          <a:lstStyle/>
          <a:p>
            <a:pPr algn="l"/>
            <a:r>
              <a:rPr lang="en-US" sz="2400" b="1" dirty="0">
                <a:latin typeface="Bell MT" panose="02020503060305020303" pitchFamily="18" charset="0"/>
              </a:rPr>
              <a:t>dirt floor</a:t>
            </a:r>
          </a:p>
          <a:p>
            <a:pPr algn="l"/>
            <a:r>
              <a:rPr lang="en-US" sz="2400" dirty="0" smtClean="0">
                <a:latin typeface="Bell MT" panose="02020503060305020303" pitchFamily="18" charset="0"/>
              </a:rPr>
              <a:t>the </a:t>
            </a:r>
            <a:r>
              <a:rPr lang="en-US" sz="2400" dirty="0" err="1">
                <a:latin typeface="Bell MT" panose="02020503060305020303" pitchFamily="18" charset="0"/>
              </a:rPr>
              <a:t>groundIt</a:t>
            </a:r>
            <a:r>
              <a:rPr lang="en-US" sz="2400" dirty="0">
                <a:latin typeface="Bell MT" panose="02020503060305020303" pitchFamily="18" charset="0"/>
              </a:rPr>
              <a:t> is used to store manure beneath the animal, where it is covered with a layer of earth and so on whenever it gets wet until it rises to the surface, at which point it is carried to the fields for fertilizer.</a:t>
            </a:r>
            <a:endParaRPr lang="ar-IQ" sz="2400" dirty="0">
              <a:latin typeface="Bell MT" panose="02020503060305020303"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67225" y="3756075"/>
            <a:ext cx="3624775" cy="3101926"/>
          </a:xfrm>
          <a:prstGeom prst="rect">
            <a:avLst/>
          </a:prstGeom>
        </p:spPr>
      </p:pic>
      <p:sp>
        <p:nvSpPr>
          <p:cNvPr id="5" name="Rectangle 4"/>
          <p:cNvSpPr/>
          <p:nvPr/>
        </p:nvSpPr>
        <p:spPr>
          <a:xfrm>
            <a:off x="1" y="1913206"/>
            <a:ext cx="12013808" cy="1569660"/>
          </a:xfrm>
          <a:prstGeom prst="rect">
            <a:avLst/>
          </a:prstGeom>
        </p:spPr>
        <p:txBody>
          <a:bodyPr wrap="square">
            <a:spAutoFit/>
          </a:bodyPr>
          <a:lstStyle/>
          <a:p>
            <a:pPr algn="l"/>
            <a:r>
              <a:rPr lang="en-US" sz="2400" dirty="0" smtClean="0">
                <a:latin typeface="Bell MT" panose="02020503060305020303" pitchFamily="18" charset="0"/>
              </a:rPr>
              <a:t> </a:t>
            </a:r>
            <a:r>
              <a:rPr lang="en-US" sz="2400" b="1" dirty="0" smtClean="0">
                <a:latin typeface="Bell MT" panose="02020503060305020303" pitchFamily="18" charset="0"/>
              </a:rPr>
              <a:t>Cement floor </a:t>
            </a:r>
          </a:p>
          <a:p>
            <a:pPr algn="l"/>
            <a:r>
              <a:rPr lang="en-US" sz="2400" dirty="0" smtClean="0">
                <a:latin typeface="Bell MT" panose="02020503060305020303" pitchFamily="18" charset="0"/>
              </a:rPr>
              <a:t>This </a:t>
            </a:r>
            <a:r>
              <a:rPr lang="en-US" sz="2400" dirty="0">
                <a:latin typeface="Bell MT" panose="02020503060305020303" pitchFamily="18" charset="0"/>
              </a:rPr>
              <a:t>floor is made of cement and is inclined by 1% towards the back of the animal, where a </a:t>
            </a:r>
            <a:r>
              <a:rPr lang="en-US" sz="2400" dirty="0" smtClean="0">
                <a:latin typeface="Bell MT" panose="02020503060305020303" pitchFamily="18" charset="0"/>
              </a:rPr>
              <a:t>gutter canal transports </a:t>
            </a:r>
            <a:r>
              <a:rPr lang="en-US" sz="2400" dirty="0">
                <a:latin typeface="Bell MT" panose="02020503060305020303" pitchFamily="18" charset="0"/>
              </a:rPr>
              <a:t>urine and washing water out of the </a:t>
            </a:r>
            <a:r>
              <a:rPr lang="en-US" sz="2400" dirty="0" err="1" smtClean="0">
                <a:latin typeface="Bell MT" panose="02020503060305020303" pitchFamily="18" charset="0"/>
              </a:rPr>
              <a:t>builing</a:t>
            </a:r>
            <a:r>
              <a:rPr lang="en-US" sz="2400" dirty="0" smtClean="0">
                <a:latin typeface="Bell MT" panose="02020503060305020303" pitchFamily="18" charset="0"/>
              </a:rPr>
              <a:t>. </a:t>
            </a:r>
            <a:r>
              <a:rPr lang="en-US" sz="2400" dirty="0">
                <a:latin typeface="Bell MT" panose="02020503060305020303" pitchFamily="18" charset="0"/>
              </a:rPr>
              <a:t>A rough surface is covered with a straw substance that is 15-30 cm high.</a:t>
            </a:r>
            <a:endParaRPr lang="ar-IQ" sz="2400" dirty="0">
              <a:latin typeface="Bell MT" panose="02020503060305020303" pitchFamily="18"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28603" y="3756075"/>
            <a:ext cx="3038622" cy="3101925"/>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61628" y="3756074"/>
            <a:ext cx="2466975" cy="3101926"/>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3756073"/>
            <a:ext cx="3061628" cy="3101927"/>
          </a:xfrm>
          <a:prstGeom prst="rect">
            <a:avLst/>
          </a:prstGeom>
        </p:spPr>
      </p:pic>
    </p:spTree>
    <p:extLst>
      <p:ext uri="{BB962C8B-B14F-4D97-AF65-F5344CB8AC3E}">
        <p14:creationId xmlns:p14="http://schemas.microsoft.com/office/powerpoint/2010/main" val="4081244796"/>
      </p:ext>
    </p:extLst>
  </p:cSld>
  <p:clrMapOvr>
    <a:masterClrMapping/>
  </p:clrMapOvr>
  <p:transition spd="med">
    <p:pull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677" y="0"/>
            <a:ext cx="11774658" cy="1569660"/>
          </a:xfrm>
          <a:prstGeom prst="rect">
            <a:avLst/>
          </a:prstGeom>
        </p:spPr>
        <p:txBody>
          <a:bodyPr wrap="square">
            <a:spAutoFit/>
          </a:bodyPr>
          <a:lstStyle/>
          <a:p>
            <a:pPr algn="l"/>
            <a:r>
              <a:rPr lang="en-US" sz="2400" b="1" dirty="0" smtClean="0">
                <a:latin typeface="Bell MT" panose="02020503060305020303" pitchFamily="18" charset="0"/>
              </a:rPr>
              <a:t>Doors</a:t>
            </a:r>
          </a:p>
          <a:p>
            <a:pPr algn="l"/>
            <a:r>
              <a:rPr lang="en-US" sz="2400" dirty="0" smtClean="0">
                <a:latin typeface="Bell MT" panose="02020503060305020303" pitchFamily="18" charset="0"/>
              </a:rPr>
              <a:t>Barn doors must be wide, ranging from (2-2.5) m, open outward or by sliding, and not have sharp protrusions that could injure animals if they come into touch or clash with them when entering or exiting. The base of the doors must also be robust.</a:t>
            </a:r>
            <a:endParaRPr lang="ar-IQ" sz="2400" dirty="0">
              <a:latin typeface="Bell MT" panose="02020503060305020303"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06043" y="3123028"/>
            <a:ext cx="4285957" cy="3734971"/>
          </a:xfrm>
          <a:prstGeom prst="rect">
            <a:avLst/>
          </a:prstGeom>
        </p:spPr>
      </p:pic>
    </p:spTree>
    <p:extLst>
      <p:ext uri="{BB962C8B-B14F-4D97-AF65-F5344CB8AC3E}">
        <p14:creationId xmlns:p14="http://schemas.microsoft.com/office/powerpoint/2010/main" val="3081128423"/>
      </p:ext>
    </p:extLst>
  </p:cSld>
  <p:clrMapOvr>
    <a:masterClrMapping/>
  </p:clrMapOvr>
  <p:transition spd="med">
    <p:pull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5083"/>
            <a:ext cx="11915335" cy="3416320"/>
          </a:xfrm>
          <a:prstGeom prst="rect">
            <a:avLst/>
          </a:prstGeom>
        </p:spPr>
        <p:txBody>
          <a:bodyPr wrap="square">
            <a:spAutoFit/>
          </a:bodyPr>
          <a:lstStyle/>
          <a:p>
            <a:pPr algn="l"/>
            <a:r>
              <a:rPr lang="en-US" sz="2400" b="1" dirty="0">
                <a:latin typeface="Bell MT" panose="02020503060305020303" pitchFamily="18" charset="0"/>
              </a:rPr>
              <a:t>a requirement for animal </a:t>
            </a:r>
            <a:r>
              <a:rPr lang="en-US" sz="2400" b="1" dirty="0" smtClean="0">
                <a:latin typeface="Bell MT" panose="02020503060305020303" pitchFamily="18" charset="0"/>
              </a:rPr>
              <a:t>protection</a:t>
            </a:r>
          </a:p>
          <a:p>
            <a:pPr algn="l"/>
            <a:r>
              <a:rPr lang="en-US" sz="2400" dirty="0" smtClean="0">
                <a:latin typeface="Bell MT" panose="02020503060305020303" pitchFamily="18" charset="0"/>
              </a:rPr>
              <a:t>1-Avoid </a:t>
            </a:r>
            <a:r>
              <a:rPr lang="en-US" sz="2400" dirty="0">
                <a:latin typeface="Bell MT" panose="02020503060305020303" pitchFamily="18" charset="0"/>
              </a:rPr>
              <a:t>direct contact with animals to prevent the spread of respiratory </a:t>
            </a:r>
            <a:r>
              <a:rPr lang="en-US" sz="2400" dirty="0" smtClean="0">
                <a:latin typeface="Bell MT" panose="02020503060305020303" pitchFamily="18" charset="0"/>
              </a:rPr>
              <a:t>infections.</a:t>
            </a:r>
          </a:p>
          <a:p>
            <a:pPr algn="l"/>
            <a:r>
              <a:rPr lang="en-US" sz="2400" dirty="0" smtClean="0">
                <a:latin typeface="Bell MT" panose="02020503060305020303" pitchFamily="18" charset="0"/>
              </a:rPr>
              <a:t>2-Disinfection </a:t>
            </a:r>
            <a:r>
              <a:rPr lang="en-US" sz="2400" dirty="0">
                <a:latin typeface="Bell MT" panose="02020503060305020303" pitchFamily="18" charset="0"/>
              </a:rPr>
              <a:t>of the premises with </a:t>
            </a:r>
            <a:r>
              <a:rPr lang="en-US" sz="2400" dirty="0" smtClean="0">
                <a:latin typeface="Bell MT" panose="02020503060305020303" pitchFamily="18" charset="0"/>
              </a:rPr>
              <a:t>disinfectants</a:t>
            </a:r>
          </a:p>
          <a:p>
            <a:pPr algn="l"/>
            <a:r>
              <a:rPr lang="en-US" sz="2400" dirty="0" smtClean="0">
                <a:latin typeface="Bell MT" panose="02020503060305020303" pitchFamily="18" charset="0"/>
              </a:rPr>
              <a:t> </a:t>
            </a:r>
          </a:p>
          <a:p>
            <a:pPr algn="l"/>
            <a:r>
              <a:rPr lang="en-US" sz="2400" dirty="0" smtClean="0">
                <a:latin typeface="Bell MT" panose="02020503060305020303" pitchFamily="18" charset="0"/>
              </a:rPr>
              <a:t>3-Isolation </a:t>
            </a:r>
            <a:r>
              <a:rPr lang="en-US" sz="2400" dirty="0">
                <a:latin typeface="Bell MT" panose="02020503060305020303" pitchFamily="18" charset="0"/>
              </a:rPr>
              <a:t>of suspected animals in the southern half of the </a:t>
            </a:r>
            <a:r>
              <a:rPr lang="en-US" sz="2400" dirty="0" smtClean="0">
                <a:latin typeface="Bell MT" panose="02020503060305020303" pitchFamily="18" charset="0"/>
              </a:rPr>
              <a:t>field</a:t>
            </a:r>
          </a:p>
          <a:p>
            <a:pPr algn="l"/>
            <a:endParaRPr lang="en-US" sz="2400" dirty="0">
              <a:latin typeface="Bell MT" panose="02020503060305020303" pitchFamily="18" charset="0"/>
            </a:endParaRPr>
          </a:p>
          <a:p>
            <a:pPr algn="l"/>
            <a:r>
              <a:rPr lang="en-US" sz="2400" dirty="0" smtClean="0">
                <a:latin typeface="Bell MT" panose="02020503060305020303" pitchFamily="18" charset="0"/>
              </a:rPr>
              <a:t>4-excellent ventilation</a:t>
            </a:r>
          </a:p>
          <a:p>
            <a:pPr algn="l"/>
            <a:endParaRPr lang="en-US" sz="2400" dirty="0">
              <a:latin typeface="Bell MT" panose="02020503060305020303" pitchFamily="18" charset="0"/>
            </a:endParaRPr>
          </a:p>
          <a:p>
            <a:pPr algn="l"/>
            <a:r>
              <a:rPr lang="en-US" sz="2400" dirty="0" smtClean="0">
                <a:latin typeface="Bell MT" panose="02020503060305020303" pitchFamily="18" charset="0"/>
              </a:rPr>
              <a:t>5-Regular </a:t>
            </a:r>
            <a:r>
              <a:rPr lang="en-US" sz="2400" dirty="0">
                <a:latin typeface="Bell MT" panose="02020503060305020303" pitchFamily="18" charset="0"/>
              </a:rPr>
              <a:t>cleaning of the premises and disposal of manure and garbage in appropriate areas</a:t>
            </a:r>
            <a:endParaRPr lang="ar-IQ" sz="2400" dirty="0">
              <a:latin typeface="Bell MT" panose="02020503060305020303"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14007" y="4121834"/>
            <a:ext cx="3877994" cy="2736166"/>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65896" y="4121834"/>
            <a:ext cx="3348112" cy="2736166"/>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4121834"/>
            <a:ext cx="4965894" cy="2736166"/>
          </a:xfrm>
          <a:prstGeom prst="rect">
            <a:avLst/>
          </a:prstGeom>
        </p:spPr>
      </p:pic>
    </p:spTree>
    <p:extLst>
      <p:ext uri="{BB962C8B-B14F-4D97-AF65-F5344CB8AC3E}">
        <p14:creationId xmlns:p14="http://schemas.microsoft.com/office/powerpoint/2010/main" val="2560004665"/>
      </p:ext>
    </p:extLst>
  </p:cSld>
  <p:clrMapOvr>
    <a:masterClrMapping/>
  </p:clrMapOvr>
  <p:transition spd="med">
    <p:pull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745" y="0"/>
            <a:ext cx="12037255" cy="6858000"/>
          </a:xfrm>
          <a:prstGeom prst="rect">
            <a:avLst/>
          </a:prstGeom>
        </p:spPr>
      </p:pic>
    </p:spTree>
    <p:extLst>
      <p:ext uri="{BB962C8B-B14F-4D97-AF65-F5344CB8AC3E}">
        <p14:creationId xmlns:p14="http://schemas.microsoft.com/office/powerpoint/2010/main" val="2316166960"/>
      </p:ext>
    </p:extLst>
  </p:cSld>
  <p:clrMapOvr>
    <a:masterClrMapping/>
  </p:clrMapOvr>
  <p:transition spd="med">
    <p:pull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56" y="0"/>
            <a:ext cx="11868443" cy="2170787"/>
          </a:xfrm>
          <a:prstGeom prst="rect">
            <a:avLst/>
          </a:prstGeom>
        </p:spPr>
        <p:txBody>
          <a:bodyPr wrap="square">
            <a:spAutoFit/>
          </a:bodyPr>
          <a:lstStyle/>
          <a:p>
            <a:pPr algn="l">
              <a:lnSpc>
                <a:spcPct val="107000"/>
              </a:lnSpc>
              <a:spcAft>
                <a:spcPts val="800"/>
              </a:spcAft>
            </a:pPr>
            <a:r>
              <a:rPr lang="en-US" sz="2400" b="1" dirty="0" smtClean="0">
                <a:effectLst/>
                <a:latin typeface="Bell MT" panose="02020503060305020303" pitchFamily="18" charset="0"/>
                <a:ea typeface="Calibri" panose="020F0502020204030204" pitchFamily="34" charset="0"/>
                <a:cs typeface="Arial" panose="020B0604020202020204" pitchFamily="34" charset="0"/>
              </a:rPr>
              <a:t>Animal housing</a:t>
            </a:r>
          </a:p>
          <a:p>
            <a:pPr algn="l">
              <a:lnSpc>
                <a:spcPct val="107000"/>
              </a:lnSpc>
              <a:spcAft>
                <a:spcPts val="800"/>
              </a:spcAft>
            </a:pPr>
            <a:r>
              <a:rPr lang="en-US" sz="2400" dirty="0" smtClean="0">
                <a:effectLst/>
                <a:latin typeface="Bell MT" panose="02020503060305020303" pitchFamily="18" charset="0"/>
                <a:ea typeface="Calibri" panose="020F0502020204030204" pitchFamily="34" charset="0"/>
                <a:cs typeface="Arial" panose="020B0604020202020204" pitchFamily="34" charset="0"/>
              </a:rPr>
              <a:t>They are areas where animals seek shelter to protect themselves from the effects of changing weather such from heat in the summer, cold and rain in the winter, to keep them safe from insects and dangerous animals, and to provide a comfortable environment for them, especially after they return from grazing or work, to make their care and feeding easier</a:t>
            </a:r>
            <a:r>
              <a:rPr lang="ar-IQ" dirty="0">
                <a:latin typeface="Calibri" panose="020F0502020204030204" pitchFamily="34" charset="0"/>
                <a:ea typeface="Calibri" panose="020F0502020204030204" pitchFamily="34" charset="0"/>
              </a:rPr>
              <a:t>..</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p:cNvSpPr/>
          <p:nvPr/>
        </p:nvSpPr>
        <p:spPr>
          <a:xfrm>
            <a:off x="323555" y="2170787"/>
            <a:ext cx="11718389" cy="2445862"/>
          </a:xfrm>
          <a:prstGeom prst="rect">
            <a:avLst/>
          </a:prstGeom>
        </p:spPr>
        <p:txBody>
          <a:bodyPr wrap="square">
            <a:spAutoFit/>
          </a:bodyPr>
          <a:lstStyle/>
          <a:p>
            <a:pPr algn="l">
              <a:lnSpc>
                <a:spcPct val="107000"/>
              </a:lnSpc>
              <a:spcAft>
                <a:spcPts val="800"/>
              </a:spcAft>
            </a:pPr>
            <a:r>
              <a:rPr lang="en-US" sz="2400" dirty="0" smtClean="0">
                <a:effectLst/>
                <a:latin typeface="Bodoni MT" panose="02070603080606020203" pitchFamily="18" charset="0"/>
                <a:ea typeface="Calibri" panose="020F0502020204030204" pitchFamily="34" charset="0"/>
                <a:cs typeface="Arial" panose="020B0604020202020204" pitchFamily="34" charset="0"/>
              </a:rPr>
              <a:t>Most farm animals require some form of protection from the elements. Most people believe that the most crucial time to give shelter is during the winter, however an animal's natural coat allows them to withstand far colder temperatures than humans. Summer heat is significantly more difficult on animals than winter heat if they do not have access to shade, whether from trees or structures on grassland, or from a lack of ventilation in a barn or building</a:t>
            </a:r>
            <a:endParaRPr lang="en-US" sz="2400" dirty="0">
              <a:effectLst/>
              <a:latin typeface="Bodoni MT" panose="02070603080606020203" pitchFamily="18" charset="0"/>
              <a:ea typeface="Calibri" panose="020F0502020204030204" pitchFamily="34" charset="0"/>
              <a:cs typeface="Arial" panose="020B0604020202020204" pitchFamily="34"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28935" y="4178105"/>
            <a:ext cx="5613010" cy="2581669"/>
          </a:xfrm>
          <a:prstGeom prst="rect">
            <a:avLst/>
          </a:prstGeom>
        </p:spPr>
      </p:pic>
    </p:spTree>
    <p:extLst>
      <p:ext uri="{BB962C8B-B14F-4D97-AF65-F5344CB8AC3E}">
        <p14:creationId xmlns:p14="http://schemas.microsoft.com/office/powerpoint/2010/main" val="3644276358"/>
      </p:ext>
    </p:extLst>
  </p:cSld>
  <p:clrMapOvr>
    <a:masterClrMapping/>
  </p:clrMapOvr>
  <p:transition spd="med">
    <p:pull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18533"/>
            <a:ext cx="9144000" cy="461665"/>
          </a:xfrm>
          <a:prstGeom prst="rect">
            <a:avLst/>
          </a:prstGeom>
        </p:spPr>
        <p:txBody>
          <a:bodyPr wrap="square">
            <a:spAutoFit/>
          </a:bodyPr>
          <a:lstStyle/>
          <a:p>
            <a:pPr algn="l"/>
            <a:r>
              <a:rPr lang="en-US" sz="2400" b="1" dirty="0" smtClean="0"/>
              <a:t>When constructing a building, there are a few things to consider.</a:t>
            </a:r>
            <a:endParaRPr lang="ar-IQ" sz="2400" b="1" dirty="0"/>
          </a:p>
        </p:txBody>
      </p:sp>
      <p:sp>
        <p:nvSpPr>
          <p:cNvPr id="4" name="Rectangle 3"/>
          <p:cNvSpPr/>
          <p:nvPr/>
        </p:nvSpPr>
        <p:spPr>
          <a:xfrm>
            <a:off x="1" y="1083212"/>
            <a:ext cx="11816862" cy="2093265"/>
          </a:xfrm>
          <a:prstGeom prst="rect">
            <a:avLst/>
          </a:prstGeom>
        </p:spPr>
        <p:txBody>
          <a:bodyPr wrap="square">
            <a:spAutoFit/>
          </a:bodyPr>
          <a:lstStyle/>
          <a:p>
            <a:pPr algn="l">
              <a:lnSpc>
                <a:spcPct val="107000"/>
              </a:lnSpc>
              <a:spcAft>
                <a:spcPts val="800"/>
              </a:spcAft>
            </a:pPr>
            <a:r>
              <a:rPr lang="en-US" sz="2400" dirty="0" smtClean="0">
                <a:effectLst/>
                <a:latin typeface="Bell MT" panose="02020503060305020303" pitchFamily="18" charset="0"/>
                <a:ea typeface="Calibri" panose="020F0502020204030204" pitchFamily="34" charset="0"/>
                <a:cs typeface="Arial" panose="020B0604020202020204" pitchFamily="34" charset="0"/>
              </a:rPr>
              <a:t>1-The animal's physiological traits, as well as the extent to which meteorological elements influence the animal's nature, health, </a:t>
            </a:r>
            <a:r>
              <a:rPr lang="en-US" sz="2400" dirty="0" err="1" smtClean="0">
                <a:effectLst/>
                <a:latin typeface="Bell MT" panose="02020503060305020303" pitchFamily="18" charset="0"/>
                <a:ea typeface="Calibri" panose="020F0502020204030204" pitchFamily="34" charset="0"/>
                <a:cs typeface="Arial" panose="020B0604020202020204" pitchFamily="34" charset="0"/>
              </a:rPr>
              <a:t>andproductivity</a:t>
            </a:r>
            <a:endParaRPr lang="en-US" sz="2400" dirty="0" smtClean="0">
              <a:effectLst/>
              <a:latin typeface="Bell MT" panose="02020503060305020303" pitchFamily="18" charset="0"/>
              <a:ea typeface="Calibri" panose="020F0502020204030204" pitchFamily="34" charset="0"/>
              <a:cs typeface="Arial" panose="020B0604020202020204" pitchFamily="34" charset="0"/>
            </a:endParaRPr>
          </a:p>
          <a:p>
            <a:pPr algn="l"/>
            <a:r>
              <a:rPr lang="en-US" sz="2400" dirty="0" smtClean="0">
                <a:latin typeface="Bell MT" panose="02020503060305020303" pitchFamily="18" charset="0"/>
                <a:ea typeface="Calibri" panose="020F0502020204030204" pitchFamily="34" charset="0"/>
              </a:rPr>
              <a:t>2-</a:t>
            </a:r>
            <a:r>
              <a:rPr lang="en-US" sz="2400" dirty="0" smtClean="0">
                <a:effectLst/>
                <a:latin typeface="Bell MT" panose="02020503060305020303" pitchFamily="18" charset="0"/>
                <a:ea typeface="Calibri" panose="020F0502020204030204" pitchFamily="34" charset="0"/>
                <a:cs typeface="Arial" panose="020B0604020202020204" pitchFamily="34" charset="0"/>
              </a:rPr>
              <a:t>Improving sanitary conditions so that when creating structures, the ease of fighting infections and avoiding their spread is considered, as well as the convenience of cleaning and disinfecting them</a:t>
            </a:r>
            <a:endParaRPr lang="ar-IQ" sz="2400" dirty="0">
              <a:latin typeface="Bell MT" panose="02020503060305020303"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86338" y="3319975"/>
            <a:ext cx="7205662" cy="3538026"/>
          </a:xfrm>
          <a:prstGeom prst="rect">
            <a:avLst/>
          </a:prstGeom>
        </p:spPr>
      </p:pic>
    </p:spTree>
    <p:extLst>
      <p:ext uri="{BB962C8B-B14F-4D97-AF65-F5344CB8AC3E}">
        <p14:creationId xmlns:p14="http://schemas.microsoft.com/office/powerpoint/2010/main" val="2674402885"/>
      </p:ext>
    </p:extLst>
  </p:cSld>
  <p:clrMapOvr>
    <a:masterClrMapping/>
  </p:clrMapOvr>
  <p:transition spd="med">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7163" y="157164"/>
            <a:ext cx="10458450" cy="1362937"/>
          </a:xfrm>
          <a:prstGeom prst="rect">
            <a:avLst/>
          </a:prstGeom>
        </p:spPr>
        <p:txBody>
          <a:bodyPr wrap="square">
            <a:spAutoFit/>
          </a:bodyPr>
          <a:lstStyle/>
          <a:p>
            <a:pPr algn="l">
              <a:lnSpc>
                <a:spcPct val="107000"/>
              </a:lnSpc>
              <a:spcAft>
                <a:spcPts val="800"/>
              </a:spcAft>
            </a:pPr>
            <a:r>
              <a:rPr lang="ar-IQ" dirty="0">
                <a:latin typeface="Calibri" panose="020F0502020204030204" pitchFamily="34" charset="0"/>
                <a:ea typeface="Calibri" panose="020F0502020204030204" pitchFamily="34" charset="0"/>
              </a:rPr>
              <a:t> </a:t>
            </a:r>
            <a:r>
              <a:rPr lang="en-US" sz="2400" b="1" dirty="0" smtClean="0">
                <a:effectLst/>
                <a:latin typeface="Bell MT" panose="02020503060305020303" pitchFamily="18" charset="0"/>
                <a:ea typeface="Calibri" panose="020F0502020204030204" pitchFamily="34" charset="0"/>
                <a:cs typeface="Arial" panose="020B0604020202020204" pitchFamily="34" charset="0"/>
              </a:rPr>
              <a:t>production strategy</a:t>
            </a:r>
          </a:p>
          <a:p>
            <a:pPr algn="l">
              <a:lnSpc>
                <a:spcPct val="107000"/>
              </a:lnSpc>
              <a:spcAft>
                <a:spcPts val="800"/>
              </a:spcAft>
            </a:pPr>
            <a:r>
              <a:rPr lang="en-US" sz="2400" dirty="0" smtClean="0">
                <a:effectLst/>
                <a:latin typeface="Bell MT" panose="02020503060305020303" pitchFamily="18" charset="0"/>
                <a:ea typeface="Calibri" panose="020F0502020204030204" pitchFamily="34" charset="0"/>
                <a:cs typeface="Arial" panose="020B0604020202020204" pitchFamily="34" charset="0"/>
              </a:rPr>
              <a:t>Identifying the project's goal, the type of animal production, the invested capital, project requirements, building materials, and other tools</a:t>
            </a:r>
            <a:endParaRPr lang="en-US" sz="2400" dirty="0">
              <a:effectLst/>
              <a:latin typeface="Bell MT" panose="02020503060305020303" pitchFamily="18" charset="0"/>
              <a:ea typeface="Calibri" panose="020F0502020204030204" pitchFamily="34" charset="0"/>
              <a:cs typeface="Arial" panose="020B0604020202020204" pitchFamily="34" charset="0"/>
            </a:endParaRPr>
          </a:p>
        </p:txBody>
      </p:sp>
      <p:sp>
        <p:nvSpPr>
          <p:cNvPr id="6" name="Rectangle 5"/>
          <p:cNvSpPr/>
          <p:nvPr/>
        </p:nvSpPr>
        <p:spPr>
          <a:xfrm>
            <a:off x="157163" y="1728788"/>
            <a:ext cx="9986962" cy="3740832"/>
          </a:xfrm>
          <a:prstGeom prst="rect">
            <a:avLst/>
          </a:prstGeom>
        </p:spPr>
        <p:txBody>
          <a:bodyPr wrap="square">
            <a:spAutoFit/>
          </a:bodyPr>
          <a:lstStyle/>
          <a:p>
            <a:pPr algn="l">
              <a:lnSpc>
                <a:spcPct val="107000"/>
              </a:lnSpc>
              <a:spcAft>
                <a:spcPts val="800"/>
              </a:spcAft>
            </a:pPr>
            <a:r>
              <a:rPr lang="ar-IQ" dirty="0">
                <a:latin typeface="Calibri" panose="020F0502020204030204" pitchFamily="34" charset="0"/>
                <a:ea typeface="Calibri" panose="020F0502020204030204" pitchFamily="34" charset="0"/>
              </a:rPr>
              <a:t> </a:t>
            </a:r>
            <a:r>
              <a:rPr lang="en-US" sz="2400" b="1" dirty="0" smtClean="0">
                <a:effectLst/>
                <a:latin typeface="Bell MT" panose="02020503060305020303" pitchFamily="18" charset="0"/>
                <a:ea typeface="Calibri" panose="020F0502020204030204" pitchFamily="34" charset="0"/>
                <a:cs typeface="Arial" panose="020B0604020202020204" pitchFamily="34" charset="0"/>
              </a:rPr>
              <a:t>Site selection</a:t>
            </a:r>
          </a:p>
          <a:p>
            <a:pPr algn="l">
              <a:lnSpc>
                <a:spcPct val="107000"/>
              </a:lnSpc>
              <a:spcAft>
                <a:spcPts val="800"/>
              </a:spcAft>
            </a:pPr>
            <a:r>
              <a:rPr lang="en-US" sz="2400" dirty="0" smtClean="0">
                <a:effectLst/>
                <a:latin typeface="Bell MT" panose="02020503060305020303" pitchFamily="18" charset="0"/>
                <a:ea typeface="Calibri" panose="020F0502020204030204" pitchFamily="34" charset="0"/>
                <a:cs typeface="Arial" panose="020B0604020202020204" pitchFamily="34" charset="0"/>
              </a:rPr>
              <a:t>1-It should be near a shopping center or major city, but not near residential areas</a:t>
            </a:r>
            <a:r>
              <a:rPr lang="ar-IQ" sz="2400" dirty="0" smtClean="0">
                <a:latin typeface="Bell MT" panose="02020503060305020303" pitchFamily="18" charset="0"/>
                <a:ea typeface="Calibri" panose="020F0502020204030204" pitchFamily="34" charset="0"/>
              </a:rPr>
              <a:t>.</a:t>
            </a:r>
            <a:endParaRPr lang="en-US" sz="2400" dirty="0" smtClean="0">
              <a:effectLst/>
              <a:latin typeface="Bell MT" panose="02020503060305020303" pitchFamily="18" charset="0"/>
              <a:ea typeface="Calibri" panose="020F0502020204030204" pitchFamily="34" charset="0"/>
              <a:cs typeface="Arial" panose="020B0604020202020204" pitchFamily="34" charset="0"/>
            </a:endParaRPr>
          </a:p>
          <a:p>
            <a:pPr algn="l">
              <a:lnSpc>
                <a:spcPct val="107000"/>
              </a:lnSpc>
              <a:spcAft>
                <a:spcPts val="800"/>
              </a:spcAft>
            </a:pPr>
            <a:r>
              <a:rPr lang="en-US" sz="2400" dirty="0" smtClean="0">
                <a:effectLst/>
                <a:latin typeface="Bell MT" panose="02020503060305020303" pitchFamily="18" charset="0"/>
                <a:ea typeface="Calibri" panose="020F0502020204030204" pitchFamily="34" charset="0"/>
                <a:cs typeface="Arial" panose="020B0604020202020204" pitchFamily="34" charset="0"/>
              </a:rPr>
              <a:t>2-To limit disease transmission between farms, the distance between farms should be two kilometers</a:t>
            </a:r>
            <a:r>
              <a:rPr lang="ar-IQ" sz="2400" dirty="0">
                <a:latin typeface="Bell MT" panose="02020503060305020303" pitchFamily="18" charset="0"/>
                <a:ea typeface="Calibri" panose="020F0502020204030204" pitchFamily="34" charset="0"/>
              </a:rPr>
              <a:t>.</a:t>
            </a:r>
            <a:endParaRPr lang="en-US" sz="2400" dirty="0" smtClean="0">
              <a:effectLst/>
              <a:latin typeface="Bell MT" panose="02020503060305020303" pitchFamily="18" charset="0"/>
              <a:ea typeface="Calibri" panose="020F0502020204030204" pitchFamily="34" charset="0"/>
              <a:cs typeface="Arial" panose="020B0604020202020204" pitchFamily="34" charset="0"/>
            </a:endParaRPr>
          </a:p>
          <a:p>
            <a:pPr algn="l">
              <a:lnSpc>
                <a:spcPct val="107000"/>
              </a:lnSpc>
              <a:spcAft>
                <a:spcPts val="800"/>
              </a:spcAft>
            </a:pPr>
            <a:r>
              <a:rPr lang="en-US" sz="2400" dirty="0" smtClean="0">
                <a:effectLst/>
                <a:latin typeface="Bell MT" panose="02020503060305020303" pitchFamily="18" charset="0"/>
                <a:ea typeface="Calibri" panose="020F0502020204030204" pitchFamily="34" charset="0"/>
                <a:cs typeface="Arial" panose="020B0604020202020204" pitchFamily="34" charset="0"/>
              </a:rPr>
              <a:t>3-Being close to major roads will make it easier to get supplies to the farm</a:t>
            </a:r>
            <a:r>
              <a:rPr lang="ar-IQ" sz="2400" dirty="0">
                <a:latin typeface="Bell MT" panose="02020503060305020303" pitchFamily="18" charset="0"/>
                <a:ea typeface="Calibri" panose="020F0502020204030204" pitchFamily="34" charset="0"/>
              </a:rPr>
              <a:t>.</a:t>
            </a:r>
            <a:endParaRPr lang="en-US" sz="2400" dirty="0" smtClean="0">
              <a:effectLst/>
              <a:latin typeface="Bell MT" panose="02020503060305020303" pitchFamily="18" charset="0"/>
              <a:ea typeface="Calibri" panose="020F0502020204030204" pitchFamily="34" charset="0"/>
              <a:cs typeface="Arial" panose="020B0604020202020204" pitchFamily="34" charset="0"/>
            </a:endParaRPr>
          </a:p>
          <a:p>
            <a:pPr algn="l">
              <a:lnSpc>
                <a:spcPct val="107000"/>
              </a:lnSpc>
              <a:spcAft>
                <a:spcPts val="800"/>
              </a:spcAft>
            </a:pPr>
            <a:r>
              <a:rPr lang="en-US" sz="2400" dirty="0" smtClean="0">
                <a:effectLst/>
                <a:latin typeface="Bell MT" panose="02020503060305020303" pitchFamily="18" charset="0"/>
                <a:ea typeface="Calibri" panose="020F0502020204030204" pitchFamily="34" charset="0"/>
                <a:cs typeface="Arial" panose="020B0604020202020204" pitchFamily="34" charset="0"/>
              </a:rPr>
              <a:t>4-Being close to food and livestock markets</a:t>
            </a:r>
          </a:p>
          <a:p>
            <a:pPr algn="l"/>
            <a:r>
              <a:rPr lang="en-US" sz="2400" dirty="0" smtClean="0">
                <a:latin typeface="Bell MT" panose="02020503060305020303" pitchFamily="18" charset="0"/>
              </a:rPr>
              <a:t>5-</a:t>
            </a:r>
            <a:r>
              <a:rPr lang="en-US" sz="2400" dirty="0">
                <a:latin typeface="Bell MT" panose="02020503060305020303" pitchFamily="18" charset="0"/>
              </a:rPr>
              <a:t>It should be kept dry and well ventilated</a:t>
            </a:r>
            <a:endParaRPr lang="ar-IQ" sz="2400" dirty="0">
              <a:latin typeface="Bell MT" panose="02020503060305020303" pitchFamily="18" charset="0"/>
            </a:endParaRPr>
          </a:p>
        </p:txBody>
      </p:sp>
    </p:spTree>
    <p:extLst>
      <p:ext uri="{BB962C8B-B14F-4D97-AF65-F5344CB8AC3E}">
        <p14:creationId xmlns:p14="http://schemas.microsoft.com/office/powerpoint/2010/main" val="1450788730"/>
      </p:ext>
    </p:extLst>
  </p:cSld>
  <p:clrMapOvr>
    <a:masterClrMapping/>
  </p:clrMapOvr>
  <p:transition spd="med">
    <p:pull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1463" y="171451"/>
            <a:ext cx="11920537" cy="4347152"/>
          </a:xfrm>
          <a:prstGeom prst="rect">
            <a:avLst/>
          </a:prstGeom>
        </p:spPr>
        <p:txBody>
          <a:bodyPr wrap="square">
            <a:spAutoFit/>
          </a:bodyPr>
          <a:lstStyle/>
          <a:p>
            <a:pPr algn="l">
              <a:lnSpc>
                <a:spcPct val="107000"/>
              </a:lnSpc>
              <a:spcAft>
                <a:spcPts val="800"/>
              </a:spcAft>
            </a:pPr>
            <a:r>
              <a:rPr lang="en-US" sz="2400" b="1" dirty="0" smtClean="0">
                <a:effectLst/>
                <a:latin typeface="Bell MT" panose="02020503060305020303" pitchFamily="18" charset="0"/>
                <a:ea typeface="Calibri" panose="020F0502020204030204" pitchFamily="34" charset="0"/>
                <a:cs typeface="Arial" panose="020B0604020202020204" pitchFamily="34" charset="0"/>
              </a:rPr>
              <a:t>a building design </a:t>
            </a:r>
            <a:r>
              <a:rPr lang="ar-IQ" sz="2400" dirty="0" smtClean="0">
                <a:latin typeface="Bell MT" panose="02020503060305020303" pitchFamily="18" charset="0"/>
                <a:ea typeface="Calibri" panose="020F0502020204030204" pitchFamily="34" charset="0"/>
              </a:rPr>
              <a:t> </a:t>
            </a:r>
            <a:endParaRPr lang="en-US" sz="2400" dirty="0" smtClean="0">
              <a:effectLst/>
              <a:latin typeface="Bell MT" panose="02020503060305020303" pitchFamily="18" charset="0"/>
              <a:ea typeface="Calibri" panose="020F0502020204030204" pitchFamily="34" charset="0"/>
              <a:cs typeface="Arial" panose="020B0604020202020204" pitchFamily="34" charset="0"/>
            </a:endParaRPr>
          </a:p>
          <a:p>
            <a:pPr algn="l">
              <a:lnSpc>
                <a:spcPct val="107000"/>
              </a:lnSpc>
              <a:spcAft>
                <a:spcPts val="800"/>
              </a:spcAft>
            </a:pPr>
            <a:r>
              <a:rPr lang="en-US" sz="2400" dirty="0" smtClean="0">
                <a:effectLst/>
                <a:latin typeface="Bell MT" panose="02020503060305020303" pitchFamily="18" charset="0"/>
                <a:ea typeface="Calibri" panose="020F0502020204030204" pitchFamily="34" charset="0"/>
                <a:cs typeface="Arial" panose="020B0604020202020204" pitchFamily="34" charset="0"/>
              </a:rPr>
              <a:t>When designing structures, simplicity and low cost are considered, as well as several factors that must be considered</a:t>
            </a:r>
          </a:p>
          <a:p>
            <a:pPr algn="l">
              <a:lnSpc>
                <a:spcPct val="107000"/>
              </a:lnSpc>
              <a:spcAft>
                <a:spcPts val="800"/>
              </a:spcAft>
            </a:pPr>
            <a:r>
              <a:rPr lang="en-US" sz="2400" dirty="0" smtClean="0">
                <a:effectLst/>
                <a:latin typeface="Bell MT" panose="02020503060305020303" pitchFamily="18" charset="0"/>
                <a:ea typeface="Calibri" panose="020F0502020204030204" pitchFamily="34" charset="0"/>
                <a:cs typeface="Arial" panose="020B0604020202020204" pitchFamily="34" charset="0"/>
              </a:rPr>
              <a:t>1-kind of animal</a:t>
            </a:r>
          </a:p>
          <a:p>
            <a:pPr algn="l">
              <a:lnSpc>
                <a:spcPct val="107000"/>
              </a:lnSpc>
              <a:spcAft>
                <a:spcPts val="800"/>
              </a:spcAft>
            </a:pPr>
            <a:r>
              <a:rPr lang="ar-IQ" sz="2400" dirty="0" smtClean="0">
                <a:latin typeface="Bell MT" panose="02020503060305020303" pitchFamily="18" charset="0"/>
                <a:ea typeface="Calibri" panose="020F0502020204030204" pitchFamily="34" charset="0"/>
              </a:rPr>
              <a:t> </a:t>
            </a:r>
            <a:r>
              <a:rPr lang="en-US" sz="2400" dirty="0" smtClean="0">
                <a:latin typeface="Bell MT" panose="02020503060305020303" pitchFamily="18" charset="0"/>
                <a:ea typeface="Calibri" panose="020F0502020204030204" pitchFamily="34" charset="0"/>
              </a:rPr>
              <a:t> 2-</a:t>
            </a:r>
            <a:r>
              <a:rPr lang="en-US" sz="2400" dirty="0" smtClean="0">
                <a:effectLst/>
                <a:latin typeface="Bell MT" panose="02020503060305020303" pitchFamily="18" charset="0"/>
                <a:ea typeface="Calibri" panose="020F0502020204030204" pitchFamily="34" charset="0"/>
                <a:cs typeface="Arial" panose="020B0604020202020204" pitchFamily="34" charset="0"/>
              </a:rPr>
              <a:t>animals' numbers</a:t>
            </a:r>
          </a:p>
          <a:p>
            <a:pPr algn="l">
              <a:lnSpc>
                <a:spcPct val="107000"/>
              </a:lnSpc>
              <a:spcAft>
                <a:spcPts val="800"/>
              </a:spcAft>
            </a:pPr>
            <a:r>
              <a:rPr lang="en-US" sz="2400" dirty="0" smtClean="0">
                <a:latin typeface="Bell MT" panose="02020503060305020303" pitchFamily="18" charset="0"/>
                <a:ea typeface="Calibri" panose="020F0502020204030204" pitchFamily="34" charset="0"/>
              </a:rPr>
              <a:t>3-</a:t>
            </a:r>
            <a:r>
              <a:rPr lang="en-US" sz="2400" dirty="0" smtClean="0">
                <a:effectLst/>
                <a:latin typeface="Bell MT" panose="02020503060305020303" pitchFamily="18" charset="0"/>
                <a:ea typeface="Calibri" panose="020F0502020204030204" pitchFamily="34" charset="0"/>
                <a:cs typeface="Arial" panose="020B0604020202020204" pitchFamily="34" charset="0"/>
              </a:rPr>
              <a:t>define the design style (open or close)</a:t>
            </a:r>
          </a:p>
          <a:p>
            <a:pPr algn="l">
              <a:lnSpc>
                <a:spcPct val="107000"/>
              </a:lnSpc>
              <a:spcAft>
                <a:spcPts val="800"/>
              </a:spcAft>
            </a:pPr>
            <a:r>
              <a:rPr lang="ar-IQ" sz="2400" dirty="0" smtClean="0">
                <a:latin typeface="Bell MT" panose="02020503060305020303" pitchFamily="18" charset="0"/>
                <a:ea typeface="Calibri" panose="020F0502020204030204" pitchFamily="34" charset="0"/>
              </a:rPr>
              <a:t> </a:t>
            </a:r>
            <a:r>
              <a:rPr lang="en-US" sz="2400" dirty="0" smtClean="0">
                <a:latin typeface="Bell MT" panose="02020503060305020303" pitchFamily="18" charset="0"/>
                <a:ea typeface="Calibri" panose="020F0502020204030204" pitchFamily="34" charset="0"/>
              </a:rPr>
              <a:t>4-</a:t>
            </a:r>
            <a:r>
              <a:rPr lang="en-US" sz="2400" dirty="0" smtClean="0">
                <a:effectLst/>
                <a:latin typeface="Bell MT" panose="02020503060305020303" pitchFamily="18" charset="0"/>
                <a:ea typeface="Calibri" panose="020F0502020204030204" pitchFamily="34" charset="0"/>
                <a:cs typeface="Arial" panose="020B0604020202020204" pitchFamily="34" charset="0"/>
              </a:rPr>
              <a:t>the amount of space required for all animals</a:t>
            </a:r>
          </a:p>
          <a:p>
            <a:pPr algn="l">
              <a:lnSpc>
                <a:spcPct val="107000"/>
              </a:lnSpc>
              <a:spcAft>
                <a:spcPts val="800"/>
              </a:spcAft>
            </a:pPr>
            <a:r>
              <a:rPr lang="ar-IQ" sz="2400" dirty="0" smtClean="0">
                <a:latin typeface="Bell MT" panose="02020503060305020303" pitchFamily="18" charset="0"/>
                <a:ea typeface="Calibri" panose="020F0502020204030204" pitchFamily="34" charset="0"/>
              </a:rPr>
              <a:t> </a:t>
            </a:r>
            <a:r>
              <a:rPr lang="en-US" sz="2400" dirty="0" smtClean="0">
                <a:latin typeface="Bell MT" panose="02020503060305020303" pitchFamily="18" charset="0"/>
                <a:ea typeface="Calibri" panose="020F0502020204030204" pitchFamily="34" charset="0"/>
              </a:rPr>
              <a:t>5-</a:t>
            </a:r>
            <a:r>
              <a:rPr lang="en-US" sz="2400" dirty="0" smtClean="0">
                <a:effectLst/>
                <a:latin typeface="Bell MT" panose="02020503060305020303" pitchFamily="18" charset="0"/>
                <a:ea typeface="Calibri" panose="020F0502020204030204" pitchFamily="34" charset="0"/>
                <a:cs typeface="Arial" panose="020B0604020202020204" pitchFamily="34" charset="0"/>
              </a:rPr>
              <a:t>building directions.</a:t>
            </a:r>
          </a:p>
          <a:p>
            <a:pPr algn="l">
              <a:lnSpc>
                <a:spcPct val="107000"/>
              </a:lnSpc>
              <a:spcAft>
                <a:spcPts val="800"/>
              </a:spcAft>
            </a:pPr>
            <a:r>
              <a:rPr lang="ar-IQ" sz="2400" dirty="0" smtClean="0">
                <a:latin typeface="Bell MT" panose="02020503060305020303" pitchFamily="18" charset="0"/>
                <a:ea typeface="Calibri" panose="020F0502020204030204" pitchFamily="34" charset="0"/>
              </a:rPr>
              <a:t>  </a:t>
            </a:r>
            <a:r>
              <a:rPr lang="en-US" sz="2400" dirty="0" smtClean="0">
                <a:latin typeface="Bell MT" panose="02020503060305020303" pitchFamily="18" charset="0"/>
                <a:ea typeface="Calibri" panose="020F0502020204030204" pitchFamily="34" charset="0"/>
              </a:rPr>
              <a:t> 6-</a:t>
            </a:r>
            <a:r>
              <a:rPr lang="en-US" sz="2400" dirty="0" smtClean="0">
                <a:effectLst/>
                <a:latin typeface="Bell MT" panose="02020503060305020303" pitchFamily="18" charset="0"/>
                <a:ea typeface="Calibri" panose="020F0502020204030204" pitchFamily="34" charset="0"/>
                <a:cs typeface="Arial" panose="020B0604020202020204" pitchFamily="34" charset="0"/>
              </a:rPr>
              <a:t>close to farmland</a:t>
            </a:r>
            <a:endParaRPr lang="en-US" sz="2400" dirty="0">
              <a:effectLst/>
              <a:latin typeface="Bell MT" panose="02020503060305020303" pitchFamily="18" charset="0"/>
              <a:ea typeface="Calibri" panose="020F050202020403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77174" y="2225459"/>
            <a:ext cx="4314826" cy="4586288"/>
          </a:xfrm>
          <a:prstGeom prst="rect">
            <a:avLst/>
          </a:prstGeom>
        </p:spPr>
      </p:pic>
    </p:spTree>
    <p:extLst>
      <p:ext uri="{BB962C8B-B14F-4D97-AF65-F5344CB8AC3E}">
        <p14:creationId xmlns:p14="http://schemas.microsoft.com/office/powerpoint/2010/main" val="353267776"/>
      </p:ext>
    </p:extLst>
  </p:cSld>
  <p:clrMapOvr>
    <a:masterClrMapping/>
  </p:clrMapOvr>
  <p:transition spd="med">
    <p:pull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 y="242888"/>
            <a:ext cx="11871373" cy="5761898"/>
          </a:xfrm>
          <a:prstGeom prst="rect">
            <a:avLst/>
          </a:prstGeom>
        </p:spPr>
        <p:txBody>
          <a:bodyPr wrap="square">
            <a:spAutoFit/>
          </a:bodyPr>
          <a:lstStyle/>
          <a:p>
            <a:pPr algn="l">
              <a:lnSpc>
                <a:spcPct val="107000"/>
              </a:lnSpc>
              <a:spcAft>
                <a:spcPts val="800"/>
              </a:spcAft>
            </a:pPr>
            <a:r>
              <a:rPr lang="ar-IQ" b="1" dirty="0">
                <a:latin typeface="Calibri" panose="020F0502020204030204" pitchFamily="34" charset="0"/>
                <a:ea typeface="Calibri" panose="020F0502020204030204" pitchFamily="34" charset="0"/>
              </a:rPr>
              <a:t> </a:t>
            </a:r>
            <a:r>
              <a:rPr lang="en-US" sz="2400" b="1" dirty="0" smtClean="0">
                <a:effectLst/>
                <a:latin typeface="Bell MT" panose="02020503060305020303" pitchFamily="18" charset="0"/>
                <a:ea typeface="Calibri" panose="020F0502020204030204" pitchFamily="34" charset="0"/>
                <a:cs typeface="Arial" panose="020B0604020202020204" pitchFamily="34" charset="0"/>
              </a:rPr>
              <a:t>Construction</a:t>
            </a:r>
          </a:p>
          <a:p>
            <a:pPr algn="l">
              <a:lnSpc>
                <a:spcPct val="107000"/>
              </a:lnSpc>
              <a:spcAft>
                <a:spcPts val="800"/>
              </a:spcAft>
            </a:pPr>
            <a:r>
              <a:rPr lang="en-US" sz="2400" dirty="0" smtClean="0">
                <a:effectLst/>
                <a:latin typeface="Bell MT" panose="02020503060305020303" pitchFamily="18" charset="0"/>
                <a:ea typeface="Calibri" panose="020F0502020204030204" pitchFamily="34" charset="0"/>
                <a:cs typeface="Arial" panose="020B0604020202020204" pitchFamily="34" charset="0"/>
              </a:rPr>
              <a:t>1-A concrete floor that is deeper and thicker than the width of the wall on which it is erected is required when constructing buildings</a:t>
            </a:r>
            <a:r>
              <a:rPr lang="ar-IQ" sz="2400" dirty="0">
                <a:latin typeface="Bell MT" panose="02020503060305020303" pitchFamily="18" charset="0"/>
                <a:ea typeface="Calibri" panose="020F0502020204030204" pitchFamily="34" charset="0"/>
              </a:rPr>
              <a:t>.</a:t>
            </a:r>
            <a:endParaRPr lang="en-US" sz="2400" dirty="0" smtClean="0">
              <a:effectLst/>
              <a:latin typeface="Bell MT" panose="02020503060305020303" pitchFamily="18" charset="0"/>
              <a:ea typeface="Calibri" panose="020F0502020204030204" pitchFamily="34" charset="0"/>
              <a:cs typeface="Arial" panose="020B0604020202020204" pitchFamily="34" charset="0"/>
            </a:endParaRPr>
          </a:p>
          <a:p>
            <a:pPr algn="l">
              <a:lnSpc>
                <a:spcPct val="107000"/>
              </a:lnSpc>
              <a:spcAft>
                <a:spcPts val="800"/>
              </a:spcAft>
            </a:pPr>
            <a:r>
              <a:rPr lang="ar-IQ" sz="2400" dirty="0">
                <a:latin typeface="Bell MT" panose="02020503060305020303" pitchFamily="18" charset="0"/>
                <a:ea typeface="Calibri" panose="020F0502020204030204" pitchFamily="34" charset="0"/>
              </a:rPr>
              <a:t> </a:t>
            </a:r>
            <a:r>
              <a:rPr lang="en-US" sz="2400" dirty="0" smtClean="0">
                <a:effectLst/>
                <a:latin typeface="Bell MT" panose="02020503060305020303" pitchFamily="18" charset="0"/>
                <a:ea typeface="Calibri" panose="020F0502020204030204" pitchFamily="34" charset="0"/>
                <a:cs typeface="Arial" panose="020B0604020202020204" pitchFamily="34" charset="0"/>
              </a:rPr>
              <a:t> 2-To keep moisture out of the foundation, one centimeter of asphalt is applied</a:t>
            </a:r>
            <a:r>
              <a:rPr lang="ar-IQ" sz="2400" dirty="0">
                <a:latin typeface="Bell MT" panose="02020503060305020303" pitchFamily="18" charset="0"/>
                <a:ea typeface="Calibri" panose="020F0502020204030204" pitchFamily="34" charset="0"/>
              </a:rPr>
              <a:t>.</a:t>
            </a:r>
            <a:endParaRPr lang="en-US" sz="2400" dirty="0" smtClean="0">
              <a:effectLst/>
              <a:latin typeface="Bell MT" panose="02020503060305020303" pitchFamily="18" charset="0"/>
              <a:ea typeface="Calibri" panose="020F0502020204030204" pitchFamily="34" charset="0"/>
              <a:cs typeface="Arial" panose="020B0604020202020204" pitchFamily="34" charset="0"/>
            </a:endParaRPr>
          </a:p>
          <a:p>
            <a:pPr algn="l">
              <a:lnSpc>
                <a:spcPct val="107000"/>
              </a:lnSpc>
              <a:spcAft>
                <a:spcPts val="800"/>
              </a:spcAft>
            </a:pPr>
            <a:r>
              <a:rPr lang="ar-IQ" sz="2400" dirty="0">
                <a:latin typeface="Bell MT" panose="02020503060305020303" pitchFamily="18" charset="0"/>
                <a:ea typeface="Calibri" panose="020F0502020204030204" pitchFamily="34" charset="0"/>
              </a:rPr>
              <a:t> </a:t>
            </a:r>
            <a:r>
              <a:rPr lang="en-US" sz="2400" dirty="0" smtClean="0">
                <a:effectLst/>
                <a:latin typeface="Bell MT" panose="02020503060305020303" pitchFamily="18" charset="0"/>
                <a:ea typeface="Calibri" panose="020F0502020204030204" pitchFamily="34" charset="0"/>
                <a:cs typeface="Arial" panose="020B0604020202020204" pitchFamily="34" charset="0"/>
              </a:rPr>
              <a:t>3-After constructing brick or limestone walls to improve warmth in the winter and cooling in the summer, the thickness of the wall must not be less than (33 cm) and the height must not exceed three and a half meters to ensure ventilation</a:t>
            </a:r>
            <a:r>
              <a:rPr lang="ar-IQ" sz="2400" dirty="0">
                <a:latin typeface="Bell MT" panose="02020503060305020303" pitchFamily="18" charset="0"/>
              </a:rPr>
              <a:t> </a:t>
            </a:r>
            <a:endParaRPr lang="en-US" sz="2400" dirty="0">
              <a:latin typeface="Bell MT" panose="02020503060305020303" pitchFamily="18" charset="0"/>
            </a:endParaRPr>
          </a:p>
          <a:p>
            <a:pPr algn="l"/>
            <a:r>
              <a:rPr lang="en-US" sz="2400" dirty="0">
                <a:latin typeface="Bell MT" panose="02020503060305020303" pitchFamily="18" charset="0"/>
              </a:rPr>
              <a:t>Cement must be applied to the inside as well as the outside of the </a:t>
            </a:r>
            <a:r>
              <a:rPr lang="en-US" sz="2400" dirty="0" smtClean="0">
                <a:latin typeface="Bell MT" panose="02020503060305020303" pitchFamily="18" charset="0"/>
              </a:rPr>
              <a:t>walls</a:t>
            </a:r>
            <a:r>
              <a:rPr lang="ar-IQ" sz="2400" dirty="0" smtClean="0">
                <a:latin typeface="Bell MT" panose="02020503060305020303" pitchFamily="18" charset="0"/>
              </a:rPr>
              <a:t> 4-.  </a:t>
            </a:r>
            <a:endParaRPr lang="en-US" sz="2400" dirty="0">
              <a:latin typeface="Bell MT" panose="02020503060305020303" pitchFamily="18" charset="0"/>
            </a:endParaRPr>
          </a:p>
          <a:p>
            <a:pPr algn="l"/>
            <a:r>
              <a:rPr lang="en-US" sz="2400" dirty="0" smtClean="0">
                <a:latin typeface="Bell MT" panose="02020503060305020303" pitchFamily="18" charset="0"/>
              </a:rPr>
              <a:t>  5-Walls </a:t>
            </a:r>
            <a:r>
              <a:rPr lang="en-US" sz="2400" dirty="0">
                <a:latin typeface="Bell MT" panose="02020503060305020303" pitchFamily="18" charset="0"/>
              </a:rPr>
              <a:t>can be paved with faience or painted to be smooth and easy to clean from the inside at a height of (2-1.5 </a:t>
            </a:r>
            <a:r>
              <a:rPr lang="en-US" sz="2400" dirty="0" smtClean="0">
                <a:latin typeface="Bell MT" panose="02020503060305020303" pitchFamily="18" charset="0"/>
              </a:rPr>
              <a:t>m), </a:t>
            </a:r>
            <a:r>
              <a:rPr lang="en-US" sz="2400" dirty="0">
                <a:latin typeface="Bell MT" panose="02020503060305020303" pitchFamily="18" charset="0"/>
              </a:rPr>
              <a:t>while the rest of the wall is painted with lime and dusted with cement from the outside</a:t>
            </a:r>
            <a:r>
              <a:rPr lang="ar-IQ" sz="2400" dirty="0">
                <a:latin typeface="Bell MT" panose="02020503060305020303" pitchFamily="18" charset="0"/>
              </a:rPr>
              <a:t>.</a:t>
            </a:r>
            <a:endParaRPr lang="en-US" sz="2400" dirty="0">
              <a:latin typeface="Bell MT" panose="02020503060305020303" pitchFamily="18" charset="0"/>
            </a:endParaRPr>
          </a:p>
          <a:p>
            <a:pPr algn="l"/>
            <a:r>
              <a:rPr lang="en-US" sz="2400" dirty="0" smtClean="0">
                <a:latin typeface="Bell MT" panose="02020503060305020303" pitchFamily="18" charset="0"/>
              </a:rPr>
              <a:t>   6-The </a:t>
            </a:r>
            <a:r>
              <a:rPr lang="en-US" sz="2400" dirty="0">
                <a:latin typeface="Bell MT" panose="02020503060305020303" pitchFamily="18" charset="0"/>
              </a:rPr>
              <a:t>walls must be kept dry at all times since moisture encourages bacteria and fungi to thrive in the housing, resulting in an offensive odor</a:t>
            </a:r>
          </a:p>
          <a:p>
            <a:pPr algn="l"/>
            <a:endParaRPr lang="ar-IQ" dirty="0"/>
          </a:p>
        </p:txBody>
      </p:sp>
    </p:spTree>
    <p:extLst>
      <p:ext uri="{BB962C8B-B14F-4D97-AF65-F5344CB8AC3E}">
        <p14:creationId xmlns:p14="http://schemas.microsoft.com/office/powerpoint/2010/main" val="1392288484"/>
      </p:ext>
    </p:extLst>
  </p:cSld>
  <p:clrMapOvr>
    <a:masterClrMapping/>
  </p:clrMapOvr>
  <p:transition spd="med">
    <p:pull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22548" y="340962"/>
            <a:ext cx="2123269" cy="6664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800" dirty="0" smtClean="0">
                <a:solidFill>
                  <a:schemeClr val="tx1"/>
                </a:solidFill>
                <a:latin typeface="Times New Roman" panose="02020603050405020304" pitchFamily="18" charset="0"/>
                <a:cs typeface="Times New Roman" panose="02020603050405020304" pitchFamily="18" charset="0"/>
              </a:rPr>
              <a:t>Roof</a:t>
            </a:r>
            <a:endParaRPr lang="ar-IQ" sz="2800" dirty="0">
              <a:solidFill>
                <a:schemeClr val="tx1"/>
              </a:solidFill>
              <a:latin typeface="Times New Roman" panose="02020603050405020304" pitchFamily="18" charset="0"/>
              <a:cs typeface="Times New Roman" panose="02020603050405020304" pitchFamily="18" charset="0"/>
            </a:endParaRPr>
          </a:p>
        </p:txBody>
      </p:sp>
      <p:sp>
        <p:nvSpPr>
          <p:cNvPr id="3" name="Down Arrow 2"/>
          <p:cNvSpPr/>
          <p:nvPr/>
        </p:nvSpPr>
        <p:spPr>
          <a:xfrm rot="5400000">
            <a:off x="3391027" y="351579"/>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4" name="Down Arrow 3"/>
          <p:cNvSpPr/>
          <p:nvPr/>
        </p:nvSpPr>
        <p:spPr>
          <a:xfrm>
            <a:off x="4941866" y="989128"/>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5" name="Down Arrow 4"/>
          <p:cNvSpPr/>
          <p:nvPr/>
        </p:nvSpPr>
        <p:spPr>
          <a:xfrm rot="16200000">
            <a:off x="6492705" y="427288"/>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6" name="Rectangle 5"/>
          <p:cNvSpPr/>
          <p:nvPr/>
        </p:nvSpPr>
        <p:spPr>
          <a:xfrm>
            <a:off x="3905574" y="1967536"/>
            <a:ext cx="2275668" cy="6664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800" dirty="0" smtClean="0">
                <a:solidFill>
                  <a:schemeClr val="tx1"/>
                </a:solidFill>
                <a:latin typeface="Times New Roman" panose="02020603050405020304" pitchFamily="18" charset="0"/>
                <a:cs typeface="Times New Roman" panose="02020603050405020304" pitchFamily="18" charset="0"/>
              </a:rPr>
              <a:t>Wood (sheep)</a:t>
            </a:r>
            <a:endParaRPr lang="ar-IQ" sz="2800" dirty="0">
              <a:solidFill>
                <a:schemeClr val="tx1"/>
              </a:solidFill>
              <a:latin typeface="Times New Roman" panose="02020603050405020304" pitchFamily="18" charset="0"/>
              <a:cs typeface="Times New Roman" panose="02020603050405020304" pitchFamily="18" charset="0"/>
            </a:endParaRPr>
          </a:p>
        </p:txBody>
      </p:sp>
      <p:sp>
        <p:nvSpPr>
          <p:cNvPr id="7" name="Rectangle 6"/>
          <p:cNvSpPr/>
          <p:nvPr/>
        </p:nvSpPr>
        <p:spPr>
          <a:xfrm>
            <a:off x="7217536" y="583278"/>
            <a:ext cx="2123269" cy="6664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800" dirty="0" smtClean="0">
                <a:solidFill>
                  <a:schemeClr val="tx1"/>
                </a:solidFill>
                <a:latin typeface="Times New Roman" panose="02020603050405020304" pitchFamily="18" charset="0"/>
                <a:cs typeface="Times New Roman" panose="02020603050405020304" pitchFamily="18" charset="0"/>
              </a:rPr>
              <a:t>Concrete</a:t>
            </a:r>
            <a:endParaRPr lang="ar-IQ" sz="2800" dirty="0">
              <a:solidFill>
                <a:schemeClr val="tx1"/>
              </a:solidFill>
              <a:latin typeface="Times New Roman" panose="02020603050405020304" pitchFamily="18" charset="0"/>
              <a:cs typeface="Times New Roman" panose="02020603050405020304" pitchFamily="18" charset="0"/>
            </a:endParaRPr>
          </a:p>
        </p:txBody>
      </p:sp>
      <p:sp>
        <p:nvSpPr>
          <p:cNvPr id="8" name="Rectangle 7"/>
          <p:cNvSpPr/>
          <p:nvPr/>
        </p:nvSpPr>
        <p:spPr>
          <a:xfrm>
            <a:off x="1027559" y="492380"/>
            <a:ext cx="2123269" cy="6664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800" dirty="0" smtClean="0">
                <a:solidFill>
                  <a:schemeClr val="tx1"/>
                </a:solidFill>
                <a:latin typeface="Times New Roman" panose="02020603050405020304" pitchFamily="18" charset="0"/>
                <a:cs typeface="Times New Roman" panose="02020603050405020304" pitchFamily="18" charset="0"/>
              </a:rPr>
              <a:t>Red tiles</a:t>
            </a:r>
            <a:endParaRPr lang="ar-IQ" sz="2800" dirty="0">
              <a:solidFill>
                <a:schemeClr val="tx1"/>
              </a:solidFill>
              <a:latin typeface="Times New Roman" panose="02020603050405020304" pitchFamily="18" charset="0"/>
              <a:cs typeface="Times New Roman" panose="02020603050405020304" pitchFamily="18" charset="0"/>
            </a:endParaRPr>
          </a:p>
        </p:txBody>
      </p:sp>
      <p:sp>
        <p:nvSpPr>
          <p:cNvPr id="9" name="Rectangle 8"/>
          <p:cNvSpPr/>
          <p:nvPr/>
        </p:nvSpPr>
        <p:spPr>
          <a:xfrm>
            <a:off x="484631" y="4674033"/>
            <a:ext cx="2123269" cy="6664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800" dirty="0" smtClean="0">
                <a:solidFill>
                  <a:schemeClr val="tx1"/>
                </a:solidFill>
                <a:latin typeface="Times New Roman" panose="02020603050405020304" pitchFamily="18" charset="0"/>
                <a:cs typeface="Times New Roman" panose="02020603050405020304" pitchFamily="18" charset="0"/>
              </a:rPr>
              <a:t>Roof</a:t>
            </a:r>
            <a:endParaRPr lang="ar-IQ" sz="2800" dirty="0">
              <a:solidFill>
                <a:schemeClr val="tx1"/>
              </a:solidFill>
              <a:latin typeface="Times New Roman" panose="02020603050405020304" pitchFamily="18" charset="0"/>
              <a:cs typeface="Times New Roman" panose="02020603050405020304" pitchFamily="18" charset="0"/>
            </a:endParaRPr>
          </a:p>
        </p:txBody>
      </p:sp>
      <p:sp>
        <p:nvSpPr>
          <p:cNvPr id="10" name="Down Arrow 9"/>
          <p:cNvSpPr/>
          <p:nvPr/>
        </p:nvSpPr>
        <p:spPr>
          <a:xfrm rot="16200000">
            <a:off x="2854788" y="410912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11" name="Down Arrow 10"/>
          <p:cNvSpPr/>
          <p:nvPr/>
        </p:nvSpPr>
        <p:spPr>
          <a:xfrm rot="16200000">
            <a:off x="2854788" y="492696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12" name="Rectangle 11"/>
          <p:cNvSpPr/>
          <p:nvPr/>
        </p:nvSpPr>
        <p:spPr>
          <a:xfrm>
            <a:off x="3586308" y="4249921"/>
            <a:ext cx="2123269" cy="6664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800" dirty="0" smtClean="0">
                <a:solidFill>
                  <a:schemeClr val="tx1"/>
                </a:solidFill>
                <a:latin typeface="Times New Roman" panose="02020603050405020304" pitchFamily="18" charset="0"/>
                <a:cs typeface="Times New Roman" panose="02020603050405020304" pitchFamily="18" charset="0"/>
              </a:rPr>
              <a:t>Open</a:t>
            </a:r>
            <a:endParaRPr lang="ar-IQ" sz="2800" dirty="0">
              <a:solidFill>
                <a:schemeClr val="tx1"/>
              </a:solidFill>
              <a:latin typeface="Times New Roman" panose="02020603050405020304" pitchFamily="18" charset="0"/>
              <a:cs typeface="Times New Roman" panose="02020603050405020304" pitchFamily="18" charset="0"/>
            </a:endParaRPr>
          </a:p>
        </p:txBody>
      </p:sp>
      <p:sp>
        <p:nvSpPr>
          <p:cNvPr id="13" name="Rectangle 12"/>
          <p:cNvSpPr/>
          <p:nvPr/>
        </p:nvSpPr>
        <p:spPr>
          <a:xfrm>
            <a:off x="3586307" y="5082955"/>
            <a:ext cx="2594935" cy="6664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800" dirty="0" smtClean="0">
                <a:solidFill>
                  <a:schemeClr val="tx1"/>
                </a:solidFill>
                <a:latin typeface="Times New Roman" panose="02020603050405020304" pitchFamily="18" charset="0"/>
                <a:cs typeface="Times New Roman" panose="02020603050405020304" pitchFamily="18" charset="0"/>
              </a:rPr>
              <a:t>Close</a:t>
            </a:r>
            <a:endParaRPr lang="ar-IQ" sz="2800" dirty="0">
              <a:solidFill>
                <a:schemeClr val="tx1"/>
              </a:solidFill>
              <a:latin typeface="Times New Roman" panose="02020603050405020304" pitchFamily="18" charset="0"/>
              <a:cs typeface="Times New Roman" panose="02020603050405020304" pitchFamily="18" charset="0"/>
            </a:endParaRPr>
          </a:p>
        </p:txBody>
      </p:sp>
      <p:sp>
        <p:nvSpPr>
          <p:cNvPr id="14" name="Down Arrow 13"/>
          <p:cNvSpPr/>
          <p:nvPr/>
        </p:nvSpPr>
        <p:spPr>
          <a:xfrm rot="16200000">
            <a:off x="6445669" y="5260179"/>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15" name="Down Arrow 14"/>
          <p:cNvSpPr/>
          <p:nvPr/>
        </p:nvSpPr>
        <p:spPr>
          <a:xfrm rot="16200000">
            <a:off x="6445669" y="4521429"/>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16" name="Rectangle 15"/>
          <p:cNvSpPr/>
          <p:nvPr/>
        </p:nvSpPr>
        <p:spPr>
          <a:xfrm>
            <a:off x="7194728" y="4421696"/>
            <a:ext cx="2123269" cy="6664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800" dirty="0" smtClean="0">
                <a:solidFill>
                  <a:schemeClr val="tx1"/>
                </a:solidFill>
                <a:latin typeface="Times New Roman" panose="02020603050405020304" pitchFamily="18" charset="0"/>
                <a:cs typeface="Times New Roman" panose="02020603050405020304" pitchFamily="18" charset="0"/>
              </a:rPr>
              <a:t>Central</a:t>
            </a:r>
            <a:endParaRPr lang="ar-IQ" sz="2800" dirty="0">
              <a:solidFill>
                <a:schemeClr val="tx1"/>
              </a:solidFill>
              <a:latin typeface="Times New Roman" panose="02020603050405020304" pitchFamily="18" charset="0"/>
              <a:cs typeface="Times New Roman" panose="02020603050405020304" pitchFamily="18" charset="0"/>
            </a:endParaRPr>
          </a:p>
        </p:txBody>
      </p:sp>
      <p:sp>
        <p:nvSpPr>
          <p:cNvPr id="17" name="Rectangle 16"/>
          <p:cNvSpPr/>
          <p:nvPr/>
        </p:nvSpPr>
        <p:spPr>
          <a:xfrm>
            <a:off x="7224225" y="5390341"/>
            <a:ext cx="2123269" cy="6664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800" dirty="0" smtClean="0">
                <a:solidFill>
                  <a:schemeClr val="tx1"/>
                </a:solidFill>
                <a:latin typeface="Times New Roman" panose="02020603050405020304" pitchFamily="18" charset="0"/>
                <a:cs typeface="Times New Roman" panose="02020603050405020304" pitchFamily="18" charset="0"/>
              </a:rPr>
              <a:t>On Side </a:t>
            </a:r>
            <a:endParaRPr lang="ar-IQ" sz="2800" dirty="0">
              <a:solidFill>
                <a:schemeClr val="tx1"/>
              </a:solidFill>
              <a:latin typeface="Times New Roman" panose="02020603050405020304" pitchFamily="18" charset="0"/>
              <a:cs typeface="Times New Roman" panose="02020603050405020304" pitchFamily="18" charset="0"/>
            </a:endParaRPr>
          </a:p>
        </p:txBody>
      </p:sp>
      <p:sp>
        <p:nvSpPr>
          <p:cNvPr id="18" name="Rectangle 17"/>
          <p:cNvSpPr/>
          <p:nvPr/>
        </p:nvSpPr>
        <p:spPr>
          <a:xfrm>
            <a:off x="1" y="0"/>
            <a:ext cx="1425844" cy="438582"/>
          </a:xfrm>
          <a:prstGeom prst="rect">
            <a:avLst/>
          </a:prstGeom>
        </p:spPr>
        <p:txBody>
          <a:bodyPr wrap="square">
            <a:spAutoFit/>
          </a:bodyPr>
          <a:lstStyle/>
          <a:p>
            <a:pPr algn="l" rtl="0">
              <a:lnSpc>
                <a:spcPts val="2700"/>
              </a:lnSpc>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400" b="1" dirty="0" smtClean="0">
                <a:solidFill>
                  <a:srgbClr val="202124"/>
                </a:solidFill>
                <a:effectLst/>
                <a:latin typeface="inherit"/>
                <a:ea typeface="Times New Roman" panose="02020603050405020304" pitchFamily="18" charset="0"/>
                <a:cs typeface="Courier New" panose="02070309020205020404" pitchFamily="49" charset="0"/>
              </a:rPr>
              <a:t>Roofing</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1760053"/>
      </p:ext>
    </p:extLst>
  </p:cSld>
  <p:clrMapOvr>
    <a:masterClrMapping/>
  </p:clrMapOvr>
  <p:transition spd="med">
    <p:pull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31459" y="0"/>
            <a:ext cx="3160542" cy="68580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73195" y="0"/>
            <a:ext cx="5458264" cy="685800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3573194" cy="6858000"/>
          </a:xfrm>
          <a:prstGeom prst="rect">
            <a:avLst/>
          </a:prstGeom>
        </p:spPr>
      </p:pic>
    </p:spTree>
    <p:extLst>
      <p:ext uri="{BB962C8B-B14F-4D97-AF65-F5344CB8AC3E}">
        <p14:creationId xmlns:p14="http://schemas.microsoft.com/office/powerpoint/2010/main" val="3391148800"/>
      </p:ext>
    </p:extLst>
  </p:cSld>
  <p:clrMapOvr>
    <a:masterClrMapping/>
  </p:clrMapOvr>
  <p:transition spd="med">
    <p:pull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5978" y="123987"/>
            <a:ext cx="10879811" cy="4509120"/>
          </a:xfrm>
          <a:prstGeom prst="rect">
            <a:avLst/>
          </a:prstGeom>
        </p:spPr>
        <p:txBody>
          <a:bodyPr wrap="square">
            <a:spAutoFit/>
          </a:bodyPr>
          <a:lstStyle/>
          <a:p>
            <a:pPr algn="l">
              <a:lnSpc>
                <a:spcPct val="107000"/>
              </a:lnSpc>
              <a:spcAft>
                <a:spcPts val="800"/>
              </a:spcAft>
            </a:pPr>
            <a:r>
              <a:rPr lang="en-US" sz="2400" b="1" dirty="0" smtClean="0">
                <a:effectLst/>
                <a:latin typeface="Bell MT" panose="02020503060305020303" pitchFamily="18" charset="0"/>
                <a:ea typeface="Calibri" panose="020F0502020204030204" pitchFamily="34" charset="0"/>
                <a:cs typeface="Arial" panose="020B0604020202020204" pitchFamily="34" charset="0"/>
              </a:rPr>
              <a:t>Windows</a:t>
            </a:r>
          </a:p>
          <a:p>
            <a:pPr algn="l">
              <a:lnSpc>
                <a:spcPct val="107000"/>
              </a:lnSpc>
              <a:spcAft>
                <a:spcPts val="800"/>
              </a:spcAft>
            </a:pPr>
            <a:endParaRPr lang="en-US" dirty="0">
              <a:latin typeface="Calibri" panose="020F0502020204030204" pitchFamily="34" charset="0"/>
              <a:ea typeface="Calibri" panose="020F0502020204030204" pitchFamily="34" charset="0"/>
              <a:cs typeface="Arial" panose="020B0604020202020204" pitchFamily="34" charset="0"/>
            </a:endParaRPr>
          </a:p>
          <a:p>
            <a:pPr algn="l">
              <a:lnSpc>
                <a:spcPct val="107000"/>
              </a:lnSpc>
              <a:spcAft>
                <a:spcPts val="800"/>
              </a:spcAft>
            </a:pPr>
            <a:r>
              <a:rPr lang="en-US" sz="2400" dirty="0" smtClean="0">
                <a:effectLst/>
                <a:latin typeface="Bell MT" panose="02020503060305020303" pitchFamily="18" charset="0"/>
                <a:ea typeface="Calibri" panose="020F0502020204030204" pitchFamily="34" charset="0"/>
                <a:cs typeface="Arial" panose="020B0604020202020204" pitchFamily="34" charset="0"/>
              </a:rPr>
              <a:t>1-Windows provide ventilation and lighting in a home, and their area should not be less than (1:20-15:1) of the total floor space to suit both needs</a:t>
            </a:r>
            <a:r>
              <a:rPr lang="ar-IQ" sz="2400" dirty="0">
                <a:latin typeface="Bell MT" panose="02020503060305020303" pitchFamily="18" charset="0"/>
                <a:ea typeface="Calibri" panose="020F0502020204030204" pitchFamily="34" charset="0"/>
              </a:rPr>
              <a:t>.</a:t>
            </a:r>
            <a:endParaRPr lang="en-US" sz="2400" dirty="0" smtClean="0">
              <a:effectLst/>
              <a:latin typeface="Bell MT" panose="02020503060305020303" pitchFamily="18" charset="0"/>
              <a:ea typeface="Calibri" panose="020F0502020204030204" pitchFamily="34" charset="0"/>
              <a:cs typeface="Arial" panose="020B0604020202020204" pitchFamily="34" charset="0"/>
            </a:endParaRPr>
          </a:p>
          <a:p>
            <a:pPr algn="l">
              <a:lnSpc>
                <a:spcPct val="107000"/>
              </a:lnSpc>
              <a:spcAft>
                <a:spcPts val="800"/>
              </a:spcAft>
            </a:pPr>
            <a:r>
              <a:rPr lang="en-US" sz="2400" dirty="0" smtClean="0">
                <a:latin typeface="Bell MT" panose="02020503060305020303" pitchFamily="18" charset="0"/>
                <a:ea typeface="Calibri" panose="020F0502020204030204" pitchFamily="34" charset="0"/>
              </a:rPr>
              <a:t>2-</a:t>
            </a:r>
            <a:r>
              <a:rPr lang="en-US" sz="2400" dirty="0" smtClean="0">
                <a:effectLst/>
                <a:latin typeface="Bell MT" panose="02020503060305020303" pitchFamily="18" charset="0"/>
                <a:ea typeface="Calibri" panose="020F0502020204030204" pitchFamily="34" charset="0"/>
                <a:cs typeface="Arial" panose="020B0604020202020204" pitchFamily="34" charset="0"/>
              </a:rPr>
              <a:t>Height (2.5-2) meters above the ground level of the dwelling to protect the animal from air currents</a:t>
            </a:r>
          </a:p>
          <a:p>
            <a:pPr algn="l">
              <a:lnSpc>
                <a:spcPct val="107000"/>
              </a:lnSpc>
              <a:spcAft>
                <a:spcPts val="800"/>
              </a:spcAft>
            </a:pPr>
            <a:r>
              <a:rPr lang="en-US" sz="2400" dirty="0" smtClean="0">
                <a:latin typeface="Bell MT" panose="02020503060305020303" pitchFamily="18" charset="0"/>
                <a:ea typeface="Calibri" panose="020F0502020204030204" pitchFamily="34" charset="0"/>
              </a:rPr>
              <a:t>3-</a:t>
            </a:r>
            <a:r>
              <a:rPr lang="en-US" sz="2400" dirty="0" smtClean="0">
                <a:effectLst/>
                <a:latin typeface="Bell MT" panose="02020503060305020303" pitchFamily="18" charset="0"/>
                <a:ea typeface="Calibri" panose="020F0502020204030204" pitchFamily="34" charset="0"/>
                <a:cs typeface="Arial" panose="020B0604020202020204" pitchFamily="34" charset="0"/>
              </a:rPr>
              <a:t>It must open inward and have joints on the bottom (</a:t>
            </a:r>
            <a:r>
              <a:rPr lang="en-US" sz="2400" dirty="0" err="1" smtClean="0">
                <a:effectLst/>
                <a:latin typeface="Bell MT" panose="02020503060305020303" pitchFamily="18" charset="0"/>
                <a:ea typeface="Calibri" panose="020F0502020204030204" pitchFamily="34" charset="0"/>
                <a:cs typeface="Arial" panose="020B0604020202020204" pitchFamily="34" charset="0"/>
              </a:rPr>
              <a:t>Sheringham</a:t>
            </a:r>
            <a:r>
              <a:rPr lang="en-US" sz="2400" dirty="0" smtClean="0">
                <a:effectLst/>
                <a:latin typeface="Bell MT" panose="02020503060305020303" pitchFamily="18" charset="0"/>
                <a:ea typeface="Calibri" panose="020F0502020204030204" pitchFamily="34" charset="0"/>
                <a:cs typeface="Arial" panose="020B0604020202020204" pitchFamily="34" charset="0"/>
              </a:rPr>
              <a:t> system)</a:t>
            </a:r>
          </a:p>
          <a:p>
            <a:pPr algn="l">
              <a:lnSpc>
                <a:spcPct val="107000"/>
              </a:lnSpc>
              <a:spcAft>
                <a:spcPts val="800"/>
              </a:spcAft>
            </a:pPr>
            <a:r>
              <a:rPr lang="en-US" sz="2400" dirty="0" smtClean="0">
                <a:effectLst/>
                <a:latin typeface="Bell MT" panose="02020503060305020303" pitchFamily="18" charset="0"/>
                <a:ea typeface="Calibri" panose="020F0502020204030204" pitchFamily="34" charset="0"/>
                <a:cs typeface="Arial" panose="020B0604020202020204" pitchFamily="34" charset="0"/>
              </a:rPr>
              <a:t>4-Air currents should not arise if they are placed opposite each other</a:t>
            </a:r>
            <a:r>
              <a:rPr lang="ar-IQ" sz="2400" dirty="0" smtClean="0">
                <a:latin typeface="Bell MT" panose="02020503060305020303" pitchFamily="18" charset="0"/>
                <a:ea typeface="Calibri" panose="020F0502020204030204" pitchFamily="34" charset="0"/>
              </a:rPr>
              <a:t>. </a:t>
            </a:r>
            <a:endParaRPr lang="en-US" sz="2400" dirty="0" smtClean="0">
              <a:effectLst/>
              <a:latin typeface="Bell MT" panose="02020503060305020303" pitchFamily="18" charset="0"/>
              <a:ea typeface="Calibri" panose="020F0502020204030204" pitchFamily="34" charset="0"/>
              <a:cs typeface="Arial" panose="020B0604020202020204" pitchFamily="34" charset="0"/>
            </a:endParaRPr>
          </a:p>
          <a:p>
            <a:pPr algn="l"/>
            <a:r>
              <a:rPr lang="en-US" sz="2400" dirty="0" smtClean="0">
                <a:latin typeface="Bell MT" panose="02020503060305020303" pitchFamily="18" charset="0"/>
                <a:ea typeface="Calibri" panose="020F0502020204030204" pitchFamily="34" charset="0"/>
              </a:rPr>
              <a:t>5-</a:t>
            </a:r>
            <a:r>
              <a:rPr lang="en-US" sz="2400" dirty="0" smtClean="0">
                <a:effectLst/>
                <a:latin typeface="Bell MT" panose="02020503060305020303" pitchFamily="18" charset="0"/>
                <a:ea typeface="Calibri" panose="020F0502020204030204" pitchFamily="34" charset="0"/>
                <a:cs typeface="Arial" panose="020B0604020202020204" pitchFamily="34" charset="0"/>
              </a:rPr>
              <a:t>It must be covered with a net to keep flies and other hazardous insects out of the house, particularly the milking area</a:t>
            </a:r>
            <a:endParaRPr lang="ar-IQ" sz="2400" dirty="0">
              <a:latin typeface="Bell MT" panose="02020503060305020303"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24055" y="4231037"/>
            <a:ext cx="5067945" cy="2626963"/>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74720" y="4496769"/>
            <a:ext cx="3514945" cy="2361231"/>
          </a:xfrm>
          <a:prstGeom prst="rect">
            <a:avLst/>
          </a:prstGeom>
        </p:spPr>
      </p:pic>
    </p:spTree>
    <p:extLst>
      <p:ext uri="{BB962C8B-B14F-4D97-AF65-F5344CB8AC3E}">
        <p14:creationId xmlns:p14="http://schemas.microsoft.com/office/powerpoint/2010/main" val="3696152010"/>
      </p:ext>
    </p:extLst>
  </p:cSld>
  <p:clrMapOvr>
    <a:masterClrMapping/>
  </p:clrMapOvr>
  <p:transition spd="med">
    <p:pull dir="r"/>
  </p:transition>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312</TotalTime>
  <Words>542</Words>
  <Application>Microsoft Office PowerPoint</Application>
  <PresentationFormat>شاشة عريضة</PresentationFormat>
  <Paragraphs>69</Paragraphs>
  <Slides>14</Slides>
  <Notes>0</Notes>
  <HiddenSlides>0</HiddenSlides>
  <MMClips>0</MMClips>
  <ScaleCrop>false</ScaleCrop>
  <HeadingPairs>
    <vt:vector size="6" baseType="variant">
      <vt:variant>
        <vt:lpstr>الخطوط المستخدمة</vt:lpstr>
      </vt:variant>
      <vt:variant>
        <vt:i4>11</vt:i4>
      </vt:variant>
      <vt:variant>
        <vt:lpstr>نسق</vt:lpstr>
      </vt:variant>
      <vt:variant>
        <vt:i4>1</vt:i4>
      </vt:variant>
      <vt:variant>
        <vt:lpstr>عناوين الشرائح</vt:lpstr>
      </vt:variant>
      <vt:variant>
        <vt:i4>14</vt:i4>
      </vt:variant>
    </vt:vector>
  </HeadingPairs>
  <TitlesOfParts>
    <vt:vector size="26" baseType="lpstr">
      <vt:lpstr>Andalus</vt:lpstr>
      <vt:lpstr>Arial</vt:lpstr>
      <vt:lpstr>Bell MT</vt:lpstr>
      <vt:lpstr>Bodoni MT</vt:lpstr>
      <vt:lpstr>Calibri</vt:lpstr>
      <vt:lpstr>Courier New</vt:lpstr>
      <vt:lpstr>inherit</vt:lpstr>
      <vt:lpstr>Tahoma</vt:lpstr>
      <vt:lpstr>Times New Roman</vt:lpstr>
      <vt:lpstr>Trebuchet MS</vt:lpstr>
      <vt:lpstr>Wingdings 3</vt:lpstr>
      <vt:lpstr>Facet</vt:lpstr>
      <vt:lpstr>Animal Housing</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Abu Taha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Animal Housing</dc:title>
  <dc:creator>hp</dc:creator>
  <cp:lastModifiedBy>Maher</cp:lastModifiedBy>
  <cp:revision>23</cp:revision>
  <dcterms:created xsi:type="dcterms:W3CDTF">2022-05-07T20:02:56Z</dcterms:created>
  <dcterms:modified xsi:type="dcterms:W3CDTF">2025-01-16T20:03:59Z</dcterms:modified>
</cp:coreProperties>
</file>